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sldIdLst>
    <p:sldId id="256" r:id="rId5"/>
    <p:sldId id="257" r:id="rId6"/>
    <p:sldId id="286" r:id="rId7"/>
    <p:sldId id="274" r:id="rId8"/>
    <p:sldId id="260" r:id="rId9"/>
    <p:sldId id="269" r:id="rId10"/>
    <p:sldId id="261" r:id="rId11"/>
    <p:sldId id="276" r:id="rId12"/>
    <p:sldId id="290" r:id="rId13"/>
    <p:sldId id="262" r:id="rId14"/>
    <p:sldId id="275" r:id="rId15"/>
    <p:sldId id="291" r:id="rId16"/>
    <p:sldId id="268" r:id="rId17"/>
    <p:sldId id="270" r:id="rId18"/>
    <p:sldId id="282" r:id="rId19"/>
    <p:sldId id="271" r:id="rId20"/>
    <p:sldId id="272" r:id="rId21"/>
    <p:sldId id="273" r:id="rId22"/>
    <p:sldId id="264" r:id="rId23"/>
    <p:sldId id="287" r:id="rId24"/>
    <p:sldId id="265" r:id="rId25"/>
    <p:sldId id="266" r:id="rId26"/>
    <p:sldId id="281" r:id="rId27"/>
    <p:sldId id="277" r:id="rId28"/>
    <p:sldId id="280" r:id="rId29"/>
    <p:sldId id="279" r:id="rId30"/>
    <p:sldId id="278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1EFA73-E9AF-E6A0-939B-49E43514DE80}" name="Breanna N Hernandez" initials="BH" userId="S::bnhernan@purdue.edu::f98e8213-0686-4304-bea8-6397fa3514b0" providerId="AD"/>
  <p188:author id="{6E1ACCF5-7A22-75BF-A457-CD5AD2141C71}" name="Nancy A Carlson" initials="NC" userId="S::carls199@purdue.edu::eeedfa3a-7b4c-4543-8ca9-83abad7514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DBB3B-69D7-4975-A34C-F88D073587EF}" v="26" dt="2023-07-19T14:12:00.896"/>
    <p1510:client id="{05140ED6-D7A0-4B3E-B0D4-7ED8A90D8363}" v="148" dt="2023-07-17T19:48:25.270"/>
    <p1510:client id="{073272EF-2266-4838-8813-7785B7BB4B50}" v="34" dt="2023-07-24T12:50:50.676"/>
    <p1510:client id="{082F7BA9-DB42-4A9F-8541-F4E44B4F70DC}" v="172" dt="2023-07-14T05:09:32.277"/>
    <p1510:client id="{08EA128C-B2F2-4CB6-A7F7-CC9680D3EABD}" v="45" dt="2023-07-13T17:31:26.369"/>
    <p1510:client id="{0D4B8CEF-352A-4A7A-A79A-04696CB44916}" v="3" dt="2023-07-14T13:38:41.145"/>
    <p1510:client id="{0DB178FA-E84C-4CA6-A82B-D22A51B4B746}" v="103" dt="2023-07-17T14:09:43.812"/>
    <p1510:client id="{0E165B2C-74A8-40BE-9983-F8AB9E2E413C}" v="640" dt="2023-07-20T05:12:16.426"/>
    <p1510:client id="{1155E128-D2C6-4364-B233-F3C71E43B7AC}" v="26" dt="2023-07-24T13:40:16.606"/>
    <p1510:client id="{13E31D9D-2C58-4277-B5EF-EB3A3978BD3B}" v="5" dt="2023-07-25T19:59:16.462"/>
    <p1510:client id="{1480B01D-4BD8-48AF-A262-B607B141DA2D}" v="4" dt="2023-07-13T14:09:23.246"/>
    <p1510:client id="{14BE3C1F-82F1-40AF-9C8A-D83F4CA412AF}" v="8" dt="2023-07-24T01:07:55.116"/>
    <p1510:client id="{15359ABA-C3F8-4B17-AD1B-E6E4253DF80E}" v="7" dt="2023-07-26T06:08:10.956"/>
    <p1510:client id="{1614854D-39BE-4B8E-813E-58A7B4CF8CA7}" v="9" dt="2023-07-14T15:25:04.151"/>
    <p1510:client id="{1B9FA5B3-81B0-4A57-BB22-CA98321AD653}" v="154" dt="2023-07-18T16:43:45.751"/>
    <p1510:client id="{20F70B04-2A02-4467-85AF-D08342ED41D8}" v="1" dt="2023-07-13T21:46:38.730"/>
    <p1510:client id="{35D9E0E2-03BB-41FA-8B28-E77FAEF41CF9}" v="29" dt="2023-07-24T00:58:26.208"/>
    <p1510:client id="{3702B65E-484D-48FB-A78C-D25E69AA128E}" v="17" dt="2023-07-24T01:01:28.786"/>
    <p1510:client id="{38E91891-7ABD-4C2C-A192-A697FAA7CF65}" v="109" dt="2023-07-13T16:31:35.119"/>
    <p1510:client id="{3D6936A8-FE52-4DD9-A4CB-4D23CBB4065B}" v="38" dt="2023-07-25T19:19:48.031"/>
    <p1510:client id="{46FC9E03-BFB4-4C3B-AFB7-EE1DD8D9CD85}" v="100" dt="2023-07-18T15:44:21.238"/>
    <p1510:client id="{51A0C2DB-D994-42C5-A076-38C6C0665E1B}" v="207" dt="2023-07-12T15:12:40.862"/>
    <p1510:client id="{546D2003-AADC-4FC2-95ED-AA345CCB637E}" v="27" dt="2023-07-25T04:57:56.118"/>
    <p1510:client id="{54B1409C-418D-475C-A466-F8723E245C06}" v="2" dt="2023-07-14T14:27:53.843"/>
    <p1510:client id="{6284AC73-0421-4A92-93EF-209FF380600C}" v="49" dt="2023-07-24T13:35:39.220"/>
    <p1510:client id="{64A85AE5-97E8-4D0D-AFE5-285C861EF73A}" v="56" dt="2023-07-22T19:13:45.190"/>
    <p1510:client id="{66FF86C6-4683-4036-81AB-AE12AE2AD3C1}" v="22" dt="2023-07-25T14:00:11.694"/>
    <p1510:client id="{672D7D7D-F3C8-4B92-80DB-FE7E088D9987}" v="111" dt="2023-07-19T13:57:50.156"/>
    <p1510:client id="{67CB0A2B-33F9-476F-B850-DF015C9B3A3E}" v="177" dt="2023-07-21T00:13:16.704"/>
    <p1510:client id="{75252DB0-DA2C-43AF-9FEF-4FBFA263D039}" v="20" dt="2023-07-24T01:25:55.951"/>
    <p1510:client id="{777F255F-B469-4D33-BC3E-5C134386DD77}" v="1" dt="2023-07-12T15:40:30.333"/>
    <p1510:client id="{780CE0FD-98AF-4C6B-8E5E-1DA8CA4EE49E}" v="215" dt="2023-07-19T12:54:56.298"/>
    <p1510:client id="{78F41CFA-2289-4AA9-9209-512BE8B71BFE}" v="56" dt="2023-07-24T17:40:27.532"/>
    <p1510:client id="{797B9526-30FF-46E2-8DA7-78232E4D2EEC}" v="119" dt="2023-07-17T01:49:17.495"/>
    <p1510:client id="{7D18094B-A81F-46C0-862D-27AC6EEAFFA7}" v="33" dt="2023-07-17T16:41:16.507"/>
    <p1510:client id="{7E9C485A-C8B9-498B-A728-8A5AC0388912}" v="35" dt="2023-07-26T12:57:57.392"/>
    <p1510:client id="{7F358B40-7971-4238-96C0-F114E0EF0504}" v="8" dt="2023-07-17T13:38:11.065"/>
    <p1510:client id="{8155B569-57B2-4D77-BDF2-D3B8FDDE88F1}" v="186" dt="2023-07-13T16:06:41.316"/>
    <p1510:client id="{8475795B-702D-4007-9231-B586FF411D2E}" v="976" dt="2023-07-15T19:01:25.437"/>
    <p1510:client id="{893FA5FF-9501-45C1-A6A5-D8DC2DF0BB54}" v="1442" dt="2023-07-13T00:41:55.308"/>
    <p1510:client id="{8E8B4FCA-B319-436F-AAE6-5929FBB7E843}" v="67" dt="2023-07-17T13:32:39.443"/>
    <p1510:client id="{8FED2E6A-028C-4A05-831F-1D3F1EEDD7A2}" v="22" dt="2023-07-16T18:40:43.537"/>
    <p1510:client id="{934E081C-B8A6-4713-849F-97C46C8DD535}" v="21" dt="2023-07-24T18:09:58.789"/>
    <p1510:client id="{962ED898-9FD9-4678-BC4D-A45289C93995}" v="88" dt="2023-07-22T17:44:47.143"/>
    <p1510:client id="{9AD94A13-C7EE-4568-B2A0-11F163D30CF0}" v="24" dt="2023-07-26T02:20:30.896"/>
    <p1510:client id="{9EEF2C02-0377-464D-ADC8-290BE3217615}" v="1783" dt="2023-07-13T15:56:08.749"/>
    <p1510:client id="{9F9CFE89-D0A8-4E28-A64F-B220CF3AA2E6}" v="50" dt="2023-07-12T15:54:06.292"/>
    <p1510:client id="{A3F6D492-0969-4844-86A0-22E19E17009E}" v="10" dt="2023-07-26T03:13:49.811"/>
    <p1510:client id="{A74EA95F-088D-4916-B54C-D3881BDB00D9}" v="930" dt="2023-07-24T01:56:38.116"/>
    <p1510:client id="{B4906756-761E-4ACD-A183-95CE9C3164A1}" v="121" dt="2023-07-14T14:06:25.163"/>
    <p1510:client id="{B5932B64-8873-495E-9A65-B43BE8340884}" v="226" dt="2023-07-14T22:40:09.801"/>
    <p1510:client id="{B6974ACF-BBE4-459D-A9A2-BCE6DB0C811F}" v="661" dt="2023-07-24T01:56:34.326"/>
    <p1510:client id="{BB2B0D37-94F6-4C53-95D8-722D2A92D318}" v="99" dt="2023-07-13T04:57:06.209"/>
    <p1510:client id="{BC76BB9E-DADB-4EF9-8FAE-7F2DD1D190E1}" v="12" dt="2023-07-21T00:39:49.713"/>
    <p1510:client id="{BE13E79E-5331-4566-B301-DF69453AA380}" v="2" dt="2023-07-26T03:55:57.540"/>
    <p1510:client id="{C993EA8B-80B1-4111-8D0A-9E7DFC78E7BF}" v="994" dt="2023-07-13T18:22:39.368"/>
    <p1510:client id="{CE78A1F1-198B-4F67-AD0E-36CD01938DD1}" v="41" dt="2023-07-14T14:35:47.548"/>
    <p1510:client id="{D5CD07DE-C2D4-4E84-AFAE-9DB48D4D376C}" v="12" dt="2023-07-24T14:31:11.293"/>
    <p1510:client id="{DA34CE6B-27F9-4078-A0CA-CC0EB8BCEA69}" v="3" dt="2023-07-26T14:31:00.451"/>
    <p1510:client id="{DCBE5236-10EF-4541-991B-FFC054C8182D}" v="226" dt="2023-07-18T05:47:54.004"/>
    <p1510:client id="{E15A03A7-F2B8-4523-BB0B-E16B5068043A}" v="163" dt="2023-07-18T01:55:53.989"/>
    <p1510:client id="{EC92B1A5-5991-49F5-B2F0-E3433D9A9D99}" v="14" dt="2023-07-27T00:14:44.543"/>
    <p1510:client id="{EF719228-BA7D-47A1-A178-1BF0AED25707}" v="1079" dt="2023-07-21T16:26:47.789"/>
    <p1510:client id="{EF7A1034-B6E0-4E15-9824-14B7733CF5A3}" v="1" dt="2023-07-17T13:43:06.580"/>
    <p1510:client id="{F37DBC4E-FC65-4014-97BB-7D88440B324D}" v="11" dt="2023-07-18T23:07:47.465"/>
    <p1510:client id="{F5C43B52-AD53-481F-8315-4B4F8F63ACC4}" v="43" dt="2023-07-24T00:48:14.131"/>
    <p1510:client id="{F6857B0C-4972-44F3-A3C2-B5FAD9D787E3}" v="24" dt="2023-07-24T01:38:31.789"/>
    <p1510:client id="{F76DC462-B815-4FDC-B5B4-188F4075857E}" v="1" dt="2023-07-25T14:38:03.903"/>
    <p1510:client id="{F956CAEE-9ABB-42A1-95FD-4DED75A747CB}" v="3" dt="2023-07-12T14:21:20.726"/>
    <p1510:client id="{F9A2A78F-B86C-420D-A75E-382BCF080015}" v="627" dt="2023-07-20T18:27:28.456"/>
    <p1510:client id="{FDE91606-6491-416E-A9D2-3F78254A37A8}" v="68" dt="2023-07-12T14:17:18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4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77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84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02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54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0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7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56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05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43" r:id="rId6"/>
    <p:sldLayoutId id="2147483839" r:id="rId7"/>
    <p:sldLayoutId id="2147483840" r:id="rId8"/>
    <p:sldLayoutId id="2147483841" r:id="rId9"/>
    <p:sldLayoutId id="2147483842" r:id="rId10"/>
    <p:sldLayoutId id="21474838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0.png"/><Relationship Id="rId7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57.png"/><Relationship Id="rId4" Type="http://schemas.openxmlformats.org/officeDocument/2006/relationships/image" Target="../media/image35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2.png"/><Relationship Id="rId7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65.png"/><Relationship Id="rId4" Type="http://schemas.openxmlformats.org/officeDocument/2006/relationships/image" Target="../media/image36.pn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3.png"/><Relationship Id="rId7" Type="http://schemas.openxmlformats.org/officeDocument/2006/relationships/image" Target="../media/image9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71.png"/><Relationship Id="rId4" Type="http://schemas.openxmlformats.org/officeDocument/2006/relationships/image" Target="../media/image37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s.usda.gov/data-products/food-access-research-atlas/download-the-data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nsus.gov/cgi-bin/geo/shapefiles/index.php?year=2010&amp;layergroup=Census+Trac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phemeral-donut-fb40ee.netlify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0" name="Rectangle 23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wooden box with vegetables and fruits&#10;&#10;Description automatically generated">
            <a:extLst>
              <a:ext uri="{FF2B5EF4-FFF2-40B4-BE49-F238E27FC236}">
                <a16:creationId xmlns:a16="http://schemas.microsoft.com/office/drawing/2014/main" id="{789BB96B-079F-00ED-F926-FC05DBB4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" y="-3181"/>
            <a:ext cx="12201358" cy="8374991"/>
          </a:xfrm>
          <a:prstGeom prst="rect">
            <a:avLst/>
          </a:prstGeom>
        </p:spPr>
      </p:pic>
      <p:sp>
        <p:nvSpPr>
          <p:cNvPr id="261" name="Rectangle">
            <a:extLst>
              <a:ext uri="{FF2B5EF4-FFF2-40B4-BE49-F238E27FC236}">
                <a16:creationId xmlns:a16="http://schemas.microsoft.com/office/drawing/2014/main" id="{C1FDB97C-3AD1-C545-A219-4B4FCF5A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76630"/>
            <a:ext cx="5106597" cy="4904739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150" y="1163967"/>
            <a:ext cx="4209293" cy="2826422"/>
          </a:xfrm>
        </p:spPr>
        <p:txBody>
          <a:bodyPr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Food Insecurity </a:t>
            </a:r>
            <a:br>
              <a:rPr lang="en-US" sz="5400">
                <a:ea typeface="Calibri Light"/>
                <a:cs typeface="Calibri Light"/>
              </a:rPr>
            </a:br>
            <a:r>
              <a:rPr lang="en-US" sz="5400">
                <a:ea typeface="Calibri Light"/>
                <a:cs typeface="Calibri Light"/>
              </a:rPr>
              <a:t>In America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151" y="3893407"/>
            <a:ext cx="4209292" cy="1715945"/>
          </a:xfrm>
        </p:spPr>
        <p:txBody>
          <a:bodyPr>
            <a:normAutofit/>
          </a:bodyPr>
          <a:lstStyle/>
          <a:p>
            <a:r>
              <a:rPr lang="en-US"/>
              <a:t>Nancy Carlson  </a:t>
            </a:r>
          </a:p>
          <a:p>
            <a:r>
              <a:rPr lang="en-US"/>
              <a:t>Denise E. Harris</a:t>
            </a:r>
          </a:p>
          <a:p>
            <a:r>
              <a:rPr lang="en-US"/>
              <a:t>Breanna Hernandez</a:t>
            </a:r>
            <a:endParaRPr lang="en-US" sz="2400">
              <a:solidFill>
                <a:schemeClr val="bg1"/>
              </a:solidFill>
              <a:latin typeface="Franklin Gothic Medium"/>
            </a:endParaRPr>
          </a:p>
          <a:p>
            <a:r>
              <a:rPr lang="en-US"/>
              <a:t>Aidan Nelson</a:t>
            </a:r>
          </a:p>
        </p:txBody>
      </p:sp>
      <p:grpSp>
        <p:nvGrpSpPr>
          <p:cNvPr id="262" name="Group 243">
            <a:extLst>
              <a:ext uri="{FF2B5EF4-FFF2-40B4-BE49-F238E27FC236}">
                <a16:creationId xmlns:a16="http://schemas.microsoft.com/office/drawing/2014/main" id="{3A266FA8-F626-1C42-B021-A57818E97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45" name="Freeform 55">
              <a:extLst>
                <a:ext uri="{FF2B5EF4-FFF2-40B4-BE49-F238E27FC236}">
                  <a16:creationId xmlns:a16="http://schemas.microsoft.com/office/drawing/2014/main" id="{2B43B9E4-DCCD-B14F-9DC7-6EF6DF1F6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3" name="Freeform 56">
              <a:extLst>
                <a:ext uri="{FF2B5EF4-FFF2-40B4-BE49-F238E27FC236}">
                  <a16:creationId xmlns:a16="http://schemas.microsoft.com/office/drawing/2014/main" id="{778EA148-BF2C-2F4F-B0F5-E0C8EFCF5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7" name="Freeform 57">
              <a:extLst>
                <a:ext uri="{FF2B5EF4-FFF2-40B4-BE49-F238E27FC236}">
                  <a16:creationId xmlns:a16="http://schemas.microsoft.com/office/drawing/2014/main" id="{A2CACC73-49F7-E24D-92B3-BBFE98702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8" name="Freeform 58">
              <a:extLst>
                <a:ext uri="{FF2B5EF4-FFF2-40B4-BE49-F238E27FC236}">
                  <a16:creationId xmlns:a16="http://schemas.microsoft.com/office/drawing/2014/main" id="{58FF2A73-C08D-E244-97FA-CCE6B5AB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9" name="Freeform 59">
              <a:extLst>
                <a:ext uri="{FF2B5EF4-FFF2-40B4-BE49-F238E27FC236}">
                  <a16:creationId xmlns:a16="http://schemas.microsoft.com/office/drawing/2014/main" id="{F9251654-A54A-C947-8F27-7511D3D98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0" name="Freeform 60">
              <a:extLst>
                <a:ext uri="{FF2B5EF4-FFF2-40B4-BE49-F238E27FC236}">
                  <a16:creationId xmlns:a16="http://schemas.microsoft.com/office/drawing/2014/main" id="{7005C174-7450-D94C-966E-15D46489B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1" name="Freeform 61">
              <a:extLst>
                <a:ext uri="{FF2B5EF4-FFF2-40B4-BE49-F238E27FC236}">
                  <a16:creationId xmlns:a16="http://schemas.microsoft.com/office/drawing/2014/main" id="{BC08F9D6-DAB6-B34E-A0D1-199D9B531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70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15" name="Straight Connector 96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6" name="Rectangle 9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 descr="A teddy bear">
            <a:extLst>
              <a:ext uri="{FF2B5EF4-FFF2-40B4-BE49-F238E27FC236}">
                <a16:creationId xmlns:a16="http://schemas.microsoft.com/office/drawing/2014/main" id="{B0FDA50F-F24E-2767-13A5-4B00C2CA1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02" b="1129"/>
          <a:stretch/>
        </p:blipFill>
        <p:spPr>
          <a:xfrm>
            <a:off x="-158131" y="1"/>
            <a:ext cx="12191980" cy="6857999"/>
          </a:xfrm>
          <a:prstGeom prst="rect">
            <a:avLst/>
          </a:prstGeom>
        </p:spPr>
      </p:pic>
      <p:sp>
        <p:nvSpPr>
          <p:cNvPr id="117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47552-4F82-8A87-3DCE-B14742C7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61507"/>
            <a:ext cx="2630588" cy="81758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/>
              <a:t>Kids </a:t>
            </a:r>
          </a:p>
        </p:txBody>
      </p:sp>
      <p:cxnSp>
        <p:nvCxnSpPr>
          <p:cNvPr id="118" name="Straight Connector 102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0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37494B-BA7B-1836-AC0C-2E1F2F4029D5}"/>
              </a:ext>
            </a:extLst>
          </p:cNvPr>
          <p:cNvSpPr txBox="1"/>
          <p:nvPr/>
        </p:nvSpPr>
        <p:spPr>
          <a:xfrm>
            <a:off x="169901" y="1299959"/>
            <a:ext cx="733996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Cook County has the highest food insecurity intensity correlation to kids with low-access, of all the counties.</a:t>
            </a:r>
          </a:p>
          <a:p>
            <a:endParaRPr lang="en-US" sz="2000"/>
          </a:p>
          <a:p>
            <a:r>
              <a:rPr lang="en-US" sz="2000" dirty="0"/>
              <a:t>The relationship between food insecurity and low-access kids for Tippecanoe County is inconclusive. </a:t>
            </a:r>
          </a:p>
          <a:p>
            <a:endParaRPr lang="en-US" sz="2000"/>
          </a:p>
          <a:p>
            <a:r>
              <a:rPr lang="en-US" sz="2000" dirty="0"/>
              <a:t>The food insecurity tracts on these maps are similar to the tracts of the elderly.</a:t>
            </a:r>
          </a:p>
        </p:txBody>
      </p:sp>
      <p:pic>
        <p:nvPicPr>
          <p:cNvPr id="3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4F88920-8D9A-FC32-F959-9A0293D5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752" y="4608293"/>
            <a:ext cx="3420533" cy="2054665"/>
          </a:xfrm>
          <a:prstGeom prst="rect">
            <a:avLst/>
          </a:prstGeom>
        </p:spPr>
      </p:pic>
      <p:pic>
        <p:nvPicPr>
          <p:cNvPr id="5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35CDF0A-4D57-59CD-6F19-742E1CB6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067" y="1184256"/>
            <a:ext cx="4309533" cy="2594499"/>
          </a:xfrm>
          <a:prstGeom prst="rect">
            <a:avLst/>
          </a:prstGeom>
        </p:spPr>
      </p:pic>
      <p:pic>
        <p:nvPicPr>
          <p:cNvPr id="6" name="Picture 6" descr="A graph of food insecurity and kids&#10;&#10;Description automatically generated">
            <a:extLst>
              <a:ext uri="{FF2B5EF4-FFF2-40B4-BE49-F238E27FC236}">
                <a16:creationId xmlns:a16="http://schemas.microsoft.com/office/drawing/2014/main" id="{BD893F77-0FB9-D04B-430D-5E2EB7DD6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9" y="4618447"/>
            <a:ext cx="3473450" cy="2063109"/>
          </a:xfrm>
          <a:prstGeom prst="rect">
            <a:avLst/>
          </a:prstGeom>
        </p:spPr>
      </p:pic>
      <p:pic>
        <p:nvPicPr>
          <p:cNvPr id="7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3717C2B-969B-09CD-90E2-0F6B77919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119" y="4611663"/>
            <a:ext cx="3494616" cy="2069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B9564-A884-4C7A-5F7C-B9E9FAA40E59}"/>
              </a:ext>
            </a:extLst>
          </p:cNvPr>
          <p:cNvSpPr txBox="1"/>
          <p:nvPr/>
        </p:nvSpPr>
        <p:spPr>
          <a:xfrm>
            <a:off x="4643437" y="278780"/>
            <a:ext cx="395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85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F256-A921-8E9F-3E9B-147AF04D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8" y="144843"/>
            <a:ext cx="11381618" cy="737022"/>
          </a:xfrm>
        </p:spPr>
        <p:txBody>
          <a:bodyPr>
            <a:normAutofit/>
          </a:bodyPr>
          <a:lstStyle/>
          <a:p>
            <a:r>
              <a:rPr lang="en-US"/>
              <a:t>Food Insecurity Tracts by Low-Access Kids</a:t>
            </a:r>
          </a:p>
        </p:txBody>
      </p:sp>
      <p:pic>
        <p:nvPicPr>
          <p:cNvPr id="4" name="Picture 4" descr="A map of different colored squares&#10;&#10;Description automatically generated">
            <a:extLst>
              <a:ext uri="{FF2B5EF4-FFF2-40B4-BE49-F238E27FC236}">
                <a16:creationId xmlns:a16="http://schemas.microsoft.com/office/drawing/2014/main" id="{04150E90-89FE-2399-E441-43F95019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15" y="1252882"/>
            <a:ext cx="2743200" cy="2476870"/>
          </a:xfrm>
          <a:prstGeom prst="rect">
            <a:avLst/>
          </a:prstGeom>
        </p:spPr>
      </p:pic>
      <p:pic>
        <p:nvPicPr>
          <p:cNvPr id="6" name="Picture 6" descr="A colorful squares with different colored areas&#10;&#10;Description automatically generated">
            <a:extLst>
              <a:ext uri="{FF2B5EF4-FFF2-40B4-BE49-F238E27FC236}">
                <a16:creationId xmlns:a16="http://schemas.microsoft.com/office/drawing/2014/main" id="{B4D1B58F-E641-23C3-1F11-439C4594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316" y="1007989"/>
            <a:ext cx="2743200" cy="2788857"/>
          </a:xfrm>
          <a:prstGeom prst="rect">
            <a:avLst/>
          </a:prstGeom>
        </p:spPr>
      </p:pic>
      <p:pic>
        <p:nvPicPr>
          <p:cNvPr id="10" name="Picture 10" descr="A map of different colored states&#10;&#10;Description automatically generated">
            <a:extLst>
              <a:ext uri="{FF2B5EF4-FFF2-40B4-BE49-F238E27FC236}">
                <a16:creationId xmlns:a16="http://schemas.microsoft.com/office/drawing/2014/main" id="{094CAEDD-0610-CB3E-D010-FCC2DC3FE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17" y="962223"/>
            <a:ext cx="2743200" cy="2838055"/>
          </a:xfrm>
          <a:prstGeom prst="rect">
            <a:avLst/>
          </a:prstGeom>
        </p:spPr>
      </p:pic>
      <p:pic>
        <p:nvPicPr>
          <p:cNvPr id="11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801DD07D-A888-E142-C87B-6F284F4B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67" y="960409"/>
            <a:ext cx="2743200" cy="3011016"/>
          </a:xfrm>
          <a:prstGeom prst="rect">
            <a:avLst/>
          </a:prstGeom>
        </p:spPr>
      </p:pic>
      <p:pic>
        <p:nvPicPr>
          <p:cNvPr id="7" name="Picture 7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AAA42E27-98BD-28B9-04E9-641CDD4F7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1" y="4381227"/>
            <a:ext cx="2743200" cy="2219311"/>
          </a:xfrm>
          <a:prstGeom prst="rect">
            <a:avLst/>
          </a:prstGeom>
        </p:spPr>
      </p:pic>
      <p:pic>
        <p:nvPicPr>
          <p:cNvPr id="8" name="Picture 8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9BE07937-DE12-3B4C-EB5C-194472532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965" y="4367623"/>
            <a:ext cx="2743200" cy="2228591"/>
          </a:xfrm>
          <a:prstGeom prst="rect">
            <a:avLst/>
          </a:prstGeom>
        </p:spPr>
      </p:pic>
      <p:pic>
        <p:nvPicPr>
          <p:cNvPr id="9" name="Picture 11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BD9748F8-D21F-34F5-1C6B-B71402CC9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682" y="4350035"/>
            <a:ext cx="2743200" cy="2263765"/>
          </a:xfrm>
          <a:prstGeom prst="rect">
            <a:avLst/>
          </a:prstGeom>
        </p:spPr>
      </p:pic>
      <p:pic>
        <p:nvPicPr>
          <p:cNvPr id="12" name="Picture 1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EAC10F05-BB07-54DD-697D-4A6A1AFB5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188" y="4366876"/>
            <a:ext cx="2743200" cy="22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F256-A921-8E9F-3E9B-147AF04D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8" y="159078"/>
            <a:ext cx="11193728" cy="593457"/>
          </a:xfrm>
        </p:spPr>
        <p:txBody>
          <a:bodyPr>
            <a:normAutofit fontScale="90000"/>
          </a:bodyPr>
          <a:lstStyle/>
          <a:p>
            <a:r>
              <a:rPr lang="en-US" sz="3600">
                <a:ea typeface="+mj-lt"/>
                <a:cs typeface="+mj-lt"/>
              </a:rPr>
              <a:t>Interactive Visualization</a:t>
            </a:r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Object 2">
                <a:extLst>
                  <a:ext uri="{FF2B5EF4-FFF2-40B4-BE49-F238E27FC236}">
                    <a16:creationId xmlns:a16="http://schemas.microsoft.com/office/drawing/2014/main" id="{FBDF5878-86D9-099F-E3F1-22453EA7A8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374444"/>
                  </p:ext>
                </p:extLst>
              </p:nvPr>
            </p:nvGraphicFramePr>
            <p:xfrm>
              <a:off x="474869" y="922129"/>
              <a:ext cx="9144000" cy="535608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Object 2">
                <a:extLst>
                  <a:ext uri="{FF2B5EF4-FFF2-40B4-BE49-F238E27FC236}">
                    <a16:creationId xmlns:a16="http://schemas.microsoft.com/office/drawing/2014/main" id="{FBDF5878-86D9-099F-E3F1-22453EA7A8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869" y="922129"/>
                <a:ext cx="9144000" cy="53560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32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 descr="Many hands reaching out&#10;&#10;Description automatically generated">
            <a:extLst>
              <a:ext uri="{FF2B5EF4-FFF2-40B4-BE49-F238E27FC236}">
                <a16:creationId xmlns:a16="http://schemas.microsoft.com/office/drawing/2014/main" id="{3A2F2732-E87F-2B15-340C-ABC77F84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" y="-4879"/>
            <a:ext cx="12196344" cy="6857732"/>
          </a:xfrm>
          <a:prstGeom prst="rect">
            <a:avLst/>
          </a:prstGeom>
        </p:spPr>
      </p:pic>
      <p:sp>
        <p:nvSpPr>
          <p:cNvPr id="76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76D63-F143-C33A-6D81-F855AFDF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602656"/>
            <a:ext cx="6524355" cy="63563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/>
              <a:t>Ethnicity/Race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012D95-7683-650F-961E-35D40AEF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78" y="1481393"/>
            <a:ext cx="6962587" cy="41440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All counties are predominately populated with people who are in the White race group.</a:t>
            </a:r>
          </a:p>
          <a:p>
            <a:r>
              <a:rPr lang="en-US" sz="1800"/>
              <a:t>Black, Multi-Race, and Hispanic Races have the highest significant food insecurity levels across 3 counties.</a:t>
            </a:r>
          </a:p>
          <a:p>
            <a:r>
              <a:rPr lang="en-US" sz="1800"/>
              <a:t>White and Asian Races have the least food insecurities.</a:t>
            </a:r>
          </a:p>
          <a:p>
            <a:r>
              <a:rPr lang="en-US" sz="1800"/>
              <a:t>Asian Race has the highest food insecurity in Tippecanoe county. </a:t>
            </a:r>
          </a:p>
          <a:p>
            <a:r>
              <a:rPr lang="en-US" sz="1800"/>
              <a:t>A higher quantity of a Race population does NOT correlate with an increase in food insecurity.</a:t>
            </a:r>
          </a:p>
          <a:p>
            <a:r>
              <a:rPr lang="en-US" sz="1800"/>
              <a:t>Races with high significant food insecurities are clustered together, usually in high populated tracts.</a:t>
            </a:r>
          </a:p>
          <a:p>
            <a:endParaRPr lang="en-US" sz="1800"/>
          </a:p>
        </p:txBody>
      </p:sp>
      <p:pic>
        <p:nvPicPr>
          <p:cNvPr id="3" name="Picture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19BAB793-37D3-50F9-EA06-E26D593AA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172" y="1050691"/>
            <a:ext cx="4563035" cy="29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79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4" y="210595"/>
            <a:ext cx="9745099" cy="641455"/>
          </a:xfrm>
        </p:spPr>
        <p:txBody>
          <a:bodyPr>
            <a:normAutofit fontScale="90000"/>
          </a:bodyPr>
          <a:lstStyle/>
          <a:p>
            <a:r>
              <a:rPr lang="en-US"/>
              <a:t>Food Insecurity by Race:  </a:t>
            </a:r>
            <a:r>
              <a:rPr lang="en-US" i="1"/>
              <a:t>Franklin County</a:t>
            </a:r>
          </a:p>
        </p:txBody>
      </p:sp>
      <p:pic>
        <p:nvPicPr>
          <p:cNvPr id="12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886740D2-3269-B9AB-8383-D637F3B7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984" y="911950"/>
            <a:ext cx="3494616" cy="3139683"/>
          </a:xfrm>
          <a:prstGeom prst="rect">
            <a:avLst/>
          </a:prstGeom>
        </p:spPr>
      </p:pic>
      <p:pic>
        <p:nvPicPr>
          <p:cNvPr id="13" name="Picture 13" descr="A map of different colored squares&#10;&#10;Description automatically generated">
            <a:extLst>
              <a:ext uri="{FF2B5EF4-FFF2-40B4-BE49-F238E27FC236}">
                <a16:creationId xmlns:a16="http://schemas.microsoft.com/office/drawing/2014/main" id="{17C71A1E-0AAE-76B7-9823-8DF6B0CF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817" y="915157"/>
            <a:ext cx="3473450" cy="3186184"/>
          </a:xfrm>
          <a:prstGeom prst="rect">
            <a:avLst/>
          </a:prstGeom>
        </p:spPr>
      </p:pic>
      <p:pic>
        <p:nvPicPr>
          <p:cNvPr id="7" name="Picture 7" descr="A graph of food insecurity&#10;&#10;Description automatically generated">
            <a:extLst>
              <a:ext uri="{FF2B5EF4-FFF2-40B4-BE49-F238E27FC236}">
                <a16:creationId xmlns:a16="http://schemas.microsoft.com/office/drawing/2014/main" id="{08C2A493-2C16-EEEE-F92B-C21208852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2" y="1925414"/>
            <a:ext cx="4309533" cy="2583831"/>
          </a:xfrm>
          <a:prstGeom prst="rect">
            <a:avLst/>
          </a:prstGeom>
        </p:spPr>
      </p:pic>
      <p:pic>
        <p:nvPicPr>
          <p:cNvPr id="5" name="Picture 5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49AB22A8-CC61-B41A-F928-278A5AB0B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482" y="4170687"/>
            <a:ext cx="2743200" cy="2245943"/>
          </a:xfrm>
          <a:prstGeom prst="rect">
            <a:avLst/>
          </a:prstGeom>
        </p:spPr>
      </p:pic>
      <p:pic>
        <p:nvPicPr>
          <p:cNvPr id="6" name="Picture 7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6DF4A5C5-C697-ED7A-B13E-4A17D1BBC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153" y="4167554"/>
            <a:ext cx="2743200" cy="22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36" y="141322"/>
            <a:ext cx="9745099" cy="641455"/>
          </a:xfrm>
        </p:spPr>
        <p:txBody>
          <a:bodyPr>
            <a:normAutofit fontScale="90000"/>
          </a:bodyPr>
          <a:lstStyle/>
          <a:p>
            <a:r>
              <a:rPr lang="en-US"/>
              <a:t>Food Insecurity by Race:  </a:t>
            </a:r>
            <a:r>
              <a:rPr lang="en-US" i="1"/>
              <a:t>Franklin County</a:t>
            </a:r>
          </a:p>
        </p:txBody>
      </p:sp>
      <p:pic>
        <p:nvPicPr>
          <p:cNvPr id="14" name="Picture 16" descr="A map of a neighborhood&#10;&#10;Description automatically generated">
            <a:extLst>
              <a:ext uri="{FF2B5EF4-FFF2-40B4-BE49-F238E27FC236}">
                <a16:creationId xmlns:a16="http://schemas.microsoft.com/office/drawing/2014/main" id="{72FAB732-27E3-EB36-B8DC-DEE13AF4A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734" y="1010857"/>
            <a:ext cx="2901949" cy="2668213"/>
          </a:xfrm>
          <a:prstGeom prst="rect">
            <a:avLst/>
          </a:prstGeom>
        </p:spPr>
      </p:pic>
      <p:pic>
        <p:nvPicPr>
          <p:cNvPr id="17" name="Picture 17" descr="A map of a city&#10;&#10;Description automatically generated">
            <a:extLst>
              <a:ext uri="{FF2B5EF4-FFF2-40B4-BE49-F238E27FC236}">
                <a16:creationId xmlns:a16="http://schemas.microsoft.com/office/drawing/2014/main" id="{656013EB-C98F-441D-AB7F-458AEC51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24" y="1061734"/>
            <a:ext cx="2870200" cy="2569484"/>
          </a:xfrm>
          <a:prstGeom prst="rect">
            <a:avLst/>
          </a:prstGeom>
        </p:spPr>
      </p:pic>
      <p:pic>
        <p:nvPicPr>
          <p:cNvPr id="13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C3E000CB-2156-29E8-D0D1-ACFF993F6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17" y="1152615"/>
            <a:ext cx="2743200" cy="2474588"/>
          </a:xfrm>
          <a:prstGeom prst="rect">
            <a:avLst/>
          </a:prstGeom>
        </p:spPr>
      </p:pic>
      <p:pic>
        <p:nvPicPr>
          <p:cNvPr id="3" name="Picture 3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C122AFCC-E3B5-B353-163E-0D272D854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106" y="3831539"/>
            <a:ext cx="2743200" cy="2224994"/>
          </a:xfrm>
          <a:prstGeom prst="rect">
            <a:avLst/>
          </a:prstGeom>
        </p:spPr>
      </p:pic>
      <p:pic>
        <p:nvPicPr>
          <p:cNvPr id="4" name="Picture 6" descr="A graph with a dotted line and a red line&#10;&#10;Description automatically generated">
            <a:extLst>
              <a:ext uri="{FF2B5EF4-FFF2-40B4-BE49-F238E27FC236}">
                <a16:creationId xmlns:a16="http://schemas.microsoft.com/office/drawing/2014/main" id="{B060BCCB-D021-21A5-0536-74A98B67E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77" y="3794223"/>
            <a:ext cx="2743200" cy="2263765"/>
          </a:xfrm>
          <a:prstGeom prst="rect">
            <a:avLst/>
          </a:prstGeom>
        </p:spPr>
      </p:pic>
      <p:pic>
        <p:nvPicPr>
          <p:cNvPr id="7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384CBB47-4F4C-F8CD-C722-DF826860E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9341" y="3803888"/>
            <a:ext cx="2743200" cy="22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4" y="210595"/>
            <a:ext cx="10977746" cy="641455"/>
          </a:xfrm>
        </p:spPr>
        <p:txBody>
          <a:bodyPr>
            <a:normAutofit fontScale="90000"/>
          </a:bodyPr>
          <a:lstStyle/>
          <a:p>
            <a:r>
              <a:rPr lang="en-US"/>
              <a:t>Food Insecurity by Race:  </a:t>
            </a:r>
            <a:r>
              <a:rPr lang="en-US" i="1"/>
              <a:t>Tippecanoe County</a:t>
            </a:r>
          </a:p>
        </p:txBody>
      </p:sp>
      <p:pic>
        <p:nvPicPr>
          <p:cNvPr id="3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D101186-51FF-22CE-4BF6-C9C55B350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33" y="947457"/>
            <a:ext cx="4870450" cy="2920503"/>
          </a:xfrm>
          <a:prstGeom prst="rect">
            <a:avLst/>
          </a:prstGeom>
        </p:spPr>
      </p:pic>
      <p:pic>
        <p:nvPicPr>
          <p:cNvPr id="18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15FAA197-30D7-E993-B5BC-B757AA0D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33" y="937672"/>
            <a:ext cx="2743200" cy="2823657"/>
          </a:xfrm>
          <a:prstGeom prst="rect">
            <a:avLst/>
          </a:prstGeom>
        </p:spPr>
      </p:pic>
      <p:pic>
        <p:nvPicPr>
          <p:cNvPr id="19" name="Picture 19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47CCFC96-A0BA-4F53-D135-5967AA26D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66" y="942184"/>
            <a:ext cx="2743200" cy="2835797"/>
          </a:xfrm>
          <a:prstGeom prst="rect">
            <a:avLst/>
          </a:prstGeom>
        </p:spPr>
      </p:pic>
      <p:pic>
        <p:nvPicPr>
          <p:cNvPr id="6" name="Picture 6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41D963A6-66DF-AEBF-E74B-1FABB540B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76" y="4124742"/>
            <a:ext cx="2743200" cy="2248186"/>
          </a:xfrm>
          <a:prstGeom prst="rect">
            <a:avLst/>
          </a:prstGeom>
        </p:spPr>
      </p:pic>
      <p:pic>
        <p:nvPicPr>
          <p:cNvPr id="7" name="Picture 9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1CD9BF10-6E05-9C40-05BB-F6D65C24B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176" y="4116194"/>
            <a:ext cx="2743200" cy="2283212"/>
          </a:xfrm>
          <a:prstGeom prst="rect">
            <a:avLst/>
          </a:prstGeom>
        </p:spPr>
      </p:pic>
      <p:pic>
        <p:nvPicPr>
          <p:cNvPr id="10" name="Picture 10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AF26B3A0-55BE-CD64-F407-1CDF19FEC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329" y="4111054"/>
            <a:ext cx="2743200" cy="2275562"/>
          </a:xfrm>
          <a:prstGeom prst="rect">
            <a:avLst/>
          </a:prstGeom>
        </p:spPr>
      </p:pic>
      <p:pic>
        <p:nvPicPr>
          <p:cNvPr id="11" name="Picture 11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BF1C3C4B-B4E8-A914-BAE9-D1405179D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278" y="4125186"/>
            <a:ext cx="2743200" cy="22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4" y="210595"/>
            <a:ext cx="10977746" cy="641455"/>
          </a:xfrm>
        </p:spPr>
        <p:txBody>
          <a:bodyPr>
            <a:normAutofit fontScale="90000"/>
          </a:bodyPr>
          <a:lstStyle/>
          <a:p>
            <a:r>
              <a:rPr lang="en-US"/>
              <a:t>Food Insecurity by Race:  </a:t>
            </a:r>
            <a:r>
              <a:rPr lang="en-US" i="1"/>
              <a:t>Kanawha County</a:t>
            </a:r>
          </a:p>
        </p:txBody>
      </p:sp>
      <p:pic>
        <p:nvPicPr>
          <p:cNvPr id="3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28CD2FE-9A33-491E-4A68-C88F7120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002908"/>
            <a:ext cx="3272366" cy="1973518"/>
          </a:xfrm>
          <a:prstGeom prst="rect">
            <a:avLst/>
          </a:prstGeom>
        </p:spPr>
      </p:pic>
      <p:pic>
        <p:nvPicPr>
          <p:cNvPr id="13" name="Picture 13" descr="A map of different colored states&#10;&#10;Description automatically generated">
            <a:extLst>
              <a:ext uri="{FF2B5EF4-FFF2-40B4-BE49-F238E27FC236}">
                <a16:creationId xmlns:a16="http://schemas.microsoft.com/office/drawing/2014/main" id="{92D039ED-5FB4-407D-B21D-B101FE87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17" y="1006327"/>
            <a:ext cx="2743200" cy="2834513"/>
          </a:xfrm>
          <a:prstGeom prst="rect">
            <a:avLst/>
          </a:prstGeom>
        </p:spPr>
      </p:pic>
      <p:pic>
        <p:nvPicPr>
          <p:cNvPr id="14" name="Picture 14" descr="A map of different colors&#10;&#10;Description automatically generated">
            <a:extLst>
              <a:ext uri="{FF2B5EF4-FFF2-40B4-BE49-F238E27FC236}">
                <a16:creationId xmlns:a16="http://schemas.microsoft.com/office/drawing/2014/main" id="{D3178654-F14D-7944-4C3A-0DD5065E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323" y="977028"/>
            <a:ext cx="2743200" cy="2814795"/>
          </a:xfrm>
          <a:prstGeom prst="rect">
            <a:avLst/>
          </a:prstGeom>
        </p:spPr>
      </p:pic>
      <p:pic>
        <p:nvPicPr>
          <p:cNvPr id="10" name="Picture 10" descr="A map of different colors&#10;&#10;Description automatically generated">
            <a:extLst>
              <a:ext uri="{FF2B5EF4-FFF2-40B4-BE49-F238E27FC236}">
                <a16:creationId xmlns:a16="http://schemas.microsoft.com/office/drawing/2014/main" id="{3E4F528E-8EE2-E88D-57EF-9DCCB4AD0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680" y="1004067"/>
            <a:ext cx="2743200" cy="2838186"/>
          </a:xfrm>
          <a:prstGeom prst="rect">
            <a:avLst/>
          </a:prstGeom>
        </p:spPr>
      </p:pic>
      <p:pic>
        <p:nvPicPr>
          <p:cNvPr id="4" name="Picture 7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A894295A-F1DA-99FA-4A8A-1FC135A45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4069460"/>
            <a:ext cx="2743200" cy="2304962"/>
          </a:xfrm>
          <a:prstGeom prst="rect">
            <a:avLst/>
          </a:prstGeom>
        </p:spPr>
      </p:pic>
      <p:pic>
        <p:nvPicPr>
          <p:cNvPr id="8" name="Picture 8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B99FAA0E-C7BF-1473-C2A3-3941DC236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049" y="4066126"/>
            <a:ext cx="2743200" cy="2293702"/>
          </a:xfrm>
          <a:prstGeom prst="rect">
            <a:avLst/>
          </a:prstGeom>
        </p:spPr>
      </p:pic>
      <p:pic>
        <p:nvPicPr>
          <p:cNvPr id="9" name="Picture 10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230C8BF0-65B1-154F-B4D0-165FF0E7D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1577" y="4078244"/>
            <a:ext cx="2743200" cy="22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4" y="210595"/>
            <a:ext cx="10977746" cy="641455"/>
          </a:xfrm>
        </p:spPr>
        <p:txBody>
          <a:bodyPr>
            <a:normAutofit fontScale="90000"/>
          </a:bodyPr>
          <a:lstStyle/>
          <a:p>
            <a:r>
              <a:rPr lang="en-US"/>
              <a:t>Food Insecurity by Race:  </a:t>
            </a:r>
            <a:r>
              <a:rPr lang="en-US" i="1"/>
              <a:t>Cook County</a:t>
            </a:r>
          </a:p>
        </p:txBody>
      </p:sp>
      <p:pic>
        <p:nvPicPr>
          <p:cNvPr id="3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BF46FE4-30B6-0AA3-6EA6-9D443F2C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53027"/>
            <a:ext cx="3484032" cy="2073278"/>
          </a:xfrm>
          <a:prstGeom prst="rect">
            <a:avLst/>
          </a:prstGeom>
        </p:spPr>
      </p:pic>
      <p:pic>
        <p:nvPicPr>
          <p:cNvPr id="13" name="Picture 13" descr="A map of a city&#10;&#10;Description automatically generated">
            <a:extLst>
              <a:ext uri="{FF2B5EF4-FFF2-40B4-BE49-F238E27FC236}">
                <a16:creationId xmlns:a16="http://schemas.microsoft.com/office/drawing/2014/main" id="{2C413E70-2DE2-942C-E71E-FC762BE49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1" y="950483"/>
            <a:ext cx="2743200" cy="2967367"/>
          </a:xfrm>
          <a:prstGeom prst="rect">
            <a:avLst/>
          </a:prstGeom>
        </p:spPr>
      </p:pic>
      <p:pic>
        <p:nvPicPr>
          <p:cNvPr id="14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3B477AA9-FA0A-7703-29B4-6FA20BF4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733" y="932121"/>
            <a:ext cx="2743200" cy="3004092"/>
          </a:xfrm>
          <a:prstGeom prst="rect">
            <a:avLst/>
          </a:prstGeom>
        </p:spPr>
      </p:pic>
      <p:pic>
        <p:nvPicPr>
          <p:cNvPr id="10" name="Picture 10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01602048-268E-23B2-CA61-7C7084AA3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4330337"/>
            <a:ext cx="2743200" cy="2220686"/>
          </a:xfrm>
          <a:prstGeom prst="rect">
            <a:avLst/>
          </a:prstGeom>
        </p:spPr>
      </p:pic>
      <p:pic>
        <p:nvPicPr>
          <p:cNvPr id="12" name="Picture 15" descr="A map of a city&#10;&#10;Description automatically generated">
            <a:extLst>
              <a:ext uri="{FF2B5EF4-FFF2-40B4-BE49-F238E27FC236}">
                <a16:creationId xmlns:a16="http://schemas.microsoft.com/office/drawing/2014/main" id="{BBE871D9-6E16-FCEF-8EC7-830C433EB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720" y="927812"/>
            <a:ext cx="2743200" cy="3011016"/>
          </a:xfrm>
          <a:prstGeom prst="rect">
            <a:avLst/>
          </a:prstGeom>
        </p:spPr>
      </p:pic>
      <p:pic>
        <p:nvPicPr>
          <p:cNvPr id="4" name="Picture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2AFCDEE5-3245-D9B4-FDE7-7113393FF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130" y="4299068"/>
            <a:ext cx="2743200" cy="2258122"/>
          </a:xfrm>
          <a:prstGeom prst="rect">
            <a:avLst/>
          </a:prstGeom>
        </p:spPr>
      </p:pic>
      <p:pic>
        <p:nvPicPr>
          <p:cNvPr id="5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790D75D4-AAF5-3390-84CA-78D4D79D68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224" y="4292727"/>
            <a:ext cx="2743200" cy="22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2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late of fruits and vegetables&#10;&#10;Description automatically generated">
            <a:extLst>
              <a:ext uri="{FF2B5EF4-FFF2-40B4-BE49-F238E27FC236}">
                <a16:creationId xmlns:a16="http://schemas.microsoft.com/office/drawing/2014/main" id="{22AF228E-6D68-6619-F841-3FA893F8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054" y="4453"/>
            <a:ext cx="12215647" cy="6849093"/>
          </a:xfrm>
          <a:prstGeom prst="rect">
            <a:avLst/>
          </a:prstGeom>
        </p:spPr>
      </p:pic>
      <p:sp>
        <p:nvSpPr>
          <p:cNvPr id="66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15CC3-5710-7F4B-22E8-6A8A482E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09" y="89572"/>
            <a:ext cx="7335835" cy="632490"/>
          </a:xfrm>
        </p:spPr>
        <p:txBody>
          <a:bodyPr>
            <a:normAutofit fontScale="90000"/>
          </a:bodyPr>
          <a:lstStyle/>
          <a:p>
            <a:r>
              <a:rPr lang="en-US"/>
              <a:t>Conclusion: </a:t>
            </a:r>
            <a:r>
              <a:rPr lang="en-US" sz="2400">
                <a:solidFill>
                  <a:schemeClr val="bg2">
                    <a:lumMod val="25000"/>
                    <a:lumOff val="75000"/>
                  </a:schemeClr>
                </a:solidFill>
                <a:latin typeface="Segoe UI"/>
                <a:cs typeface="Segoe UI"/>
              </a:rPr>
              <a:t>Overall Observations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C6D0799-9FC3-FA1A-3B2B-5A0C4DB07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12" y="797049"/>
            <a:ext cx="7720769" cy="34766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As the percent of low-access, low-income population increase, findings show across most groups an increase in food insecurity develops.</a:t>
            </a:r>
            <a:endParaRPr lang="en-US" sz="1800">
              <a:latin typeface="Arial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en-US" sz="1800">
                <a:ea typeface="+mn-lt"/>
                <a:cs typeface="+mn-lt"/>
              </a:rPr>
              <a:t>Food insecurities are more prevalent in counties with a higher number of tracts.</a:t>
            </a:r>
          </a:p>
          <a:p>
            <a:pPr>
              <a:buFont typeface="Arial,Sans-Serif" panose="020B0604020202020204" pitchFamily="34" charset="0"/>
            </a:pPr>
            <a:r>
              <a:rPr lang="en-US" sz="1800">
                <a:latin typeface="Neue Haas Grotesk Text Pro"/>
                <a:cs typeface="Arial"/>
              </a:rPr>
              <a:t>Groups with food insecurities are usually located just outside of the most densely populated tracts.</a:t>
            </a:r>
          </a:p>
          <a:p>
            <a:pPr>
              <a:buFont typeface="Arial,Sans-Serif" panose="020B0604020202020204" pitchFamily="34" charset="0"/>
            </a:pPr>
            <a:r>
              <a:rPr lang="en-US" sz="1800">
                <a:ea typeface="+mn-lt"/>
                <a:cs typeface="+mn-lt"/>
              </a:rPr>
              <a:t>Asians held the lowest food insecurities of all groups across all counties except Tippecanoe county where they are the highest at 41% significance. **</a:t>
            </a:r>
            <a:endParaRPr lang="en-US" sz="1800">
              <a:latin typeface="Neue Haas Grotesk Text Pro"/>
              <a:cs typeface="Arial"/>
            </a:endParaRPr>
          </a:p>
        </p:txBody>
      </p:sp>
      <p:cxnSp>
        <p:nvCxnSpPr>
          <p:cNvPr id="68" name="Straight Connector 25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27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3" descr="A graph of food insecurity&#10;&#10;Description automatically generated">
            <a:extLst>
              <a:ext uri="{FF2B5EF4-FFF2-40B4-BE49-F238E27FC236}">
                <a16:creationId xmlns:a16="http://schemas.microsoft.com/office/drawing/2014/main" id="{2A1E8EE3-9583-76D1-6ABB-24D17C24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230" y="1130556"/>
            <a:ext cx="4009175" cy="2639674"/>
          </a:xfrm>
          <a:prstGeom prst="rect">
            <a:avLst/>
          </a:prstGeom>
        </p:spPr>
      </p:pic>
      <p:pic>
        <p:nvPicPr>
          <p:cNvPr id="4" name="Picture 5" descr="A graph of food insecurity&#10;&#10;Description automatically generated">
            <a:extLst>
              <a:ext uri="{FF2B5EF4-FFF2-40B4-BE49-F238E27FC236}">
                <a16:creationId xmlns:a16="http://schemas.microsoft.com/office/drawing/2014/main" id="{AC597B3A-B1A2-9C27-E4BC-A66EE96D6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04" y="4427206"/>
            <a:ext cx="3634595" cy="2345550"/>
          </a:xfrm>
          <a:prstGeom prst="rect">
            <a:avLst/>
          </a:prstGeom>
        </p:spPr>
      </p:pic>
      <p:pic>
        <p:nvPicPr>
          <p:cNvPr id="6" name="Picture 6" descr="A graph of food insecurities&#10;&#10;Description automatically generated">
            <a:extLst>
              <a:ext uri="{FF2B5EF4-FFF2-40B4-BE49-F238E27FC236}">
                <a16:creationId xmlns:a16="http://schemas.microsoft.com/office/drawing/2014/main" id="{699E2865-791A-4430-9197-0FAA8967F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08" y="4435001"/>
            <a:ext cx="3505200" cy="2315581"/>
          </a:xfrm>
          <a:prstGeom prst="rect">
            <a:avLst/>
          </a:prstGeom>
        </p:spPr>
      </p:pic>
      <p:pic>
        <p:nvPicPr>
          <p:cNvPr id="7" name="Picture 7" descr="A graph of food insecurity&#10;&#10;Description automatically generated">
            <a:extLst>
              <a:ext uri="{FF2B5EF4-FFF2-40B4-BE49-F238E27FC236}">
                <a16:creationId xmlns:a16="http://schemas.microsoft.com/office/drawing/2014/main" id="{F0AB97A7-9A83-71E5-0C98-5A4A8B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06" y="4421440"/>
            <a:ext cx="3620219" cy="23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group of fruits and vegetables on a table&#10;&#10;Description automatically generated">
            <a:extLst>
              <a:ext uri="{FF2B5EF4-FFF2-40B4-BE49-F238E27FC236}">
                <a16:creationId xmlns:a16="http://schemas.microsoft.com/office/drawing/2014/main" id="{12FF60EB-E7FA-6C9C-FEA6-21CBE2C4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4" y="6584"/>
            <a:ext cx="12202509" cy="6871106"/>
          </a:xfrm>
          <a:prstGeom prst="rect">
            <a:avLst/>
          </a:prstGeom>
        </p:spPr>
      </p:pic>
      <p:sp>
        <p:nvSpPr>
          <p:cNvPr id="233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FDE8F-AF3F-E0AC-1162-5A688C0F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18" y="543534"/>
            <a:ext cx="7672011" cy="69041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Table of Contents</a:t>
            </a:r>
            <a:br>
              <a:rPr lang="en-US">
                <a:ea typeface="+mj-lt"/>
                <a:cs typeface="+mj-lt"/>
              </a:rPr>
            </a:br>
            <a:endParaRPr lang="en-US" sz="2400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B20D-2A8F-828F-763F-6A273FEF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66" y="1476692"/>
            <a:ext cx="7638007" cy="38193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bg2">
                    <a:lumMod val="25000"/>
                    <a:lumOff val="75000"/>
                  </a:schemeClr>
                </a:solidFill>
              </a:rPr>
              <a:t>Introduction</a:t>
            </a:r>
          </a:p>
          <a:p>
            <a:pPr marL="0" indent="0">
              <a:buNone/>
            </a:pPr>
            <a:r>
              <a:rPr lang="en-US" b="1">
                <a:solidFill>
                  <a:schemeClr val="bg2">
                    <a:lumMod val="25000"/>
                    <a:lumOff val="75000"/>
                  </a:schemeClr>
                </a:solidFill>
              </a:rPr>
              <a:t>Project Overview</a:t>
            </a:r>
          </a:p>
          <a:p>
            <a:pPr marL="0" indent="0">
              <a:buNone/>
            </a:pPr>
            <a:r>
              <a:rPr lang="en-US" b="1">
                <a:solidFill>
                  <a:schemeClr val="bg2">
                    <a:lumMod val="25000"/>
                    <a:lumOff val="75000"/>
                  </a:schemeClr>
                </a:solidFill>
              </a:rPr>
              <a:t>Analysis of 8 group populations using Geo plots</a:t>
            </a:r>
          </a:p>
          <a:p>
            <a:pPr marL="0" indent="0">
              <a:buNone/>
            </a:pPr>
            <a:r>
              <a:rPr lang="en-US" b="1">
                <a:solidFill>
                  <a:schemeClr val="bg2">
                    <a:lumMod val="25000"/>
                    <a:lumOff val="75000"/>
                  </a:schemeClr>
                </a:solidFill>
              </a:rPr>
              <a:t>Thank you </a:t>
            </a:r>
          </a:p>
          <a:p>
            <a:pPr marL="0" indent="0">
              <a:buNone/>
            </a:pPr>
            <a:r>
              <a:rPr lang="en-US" b="1">
                <a:solidFill>
                  <a:schemeClr val="bg2">
                    <a:lumMod val="25000"/>
                    <a:lumOff val="75000"/>
                  </a:schemeClr>
                </a:solidFill>
              </a:rPr>
              <a:t>Appendix – </a:t>
            </a:r>
            <a:r>
              <a:rPr lang="en-US" b="1"/>
              <a:t>Plot comparison by County</a:t>
            </a:r>
          </a:p>
          <a:p>
            <a:pPr marL="0" indent="0">
              <a:buNone/>
            </a:pPr>
            <a:endParaRPr lang="en-US" b="1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2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5659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2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late of fruits and vegetables&#10;&#10;Description automatically generated">
            <a:extLst>
              <a:ext uri="{FF2B5EF4-FFF2-40B4-BE49-F238E27FC236}">
                <a16:creationId xmlns:a16="http://schemas.microsoft.com/office/drawing/2014/main" id="{22AF228E-6D68-6619-F841-3FA893F8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4" y="4453"/>
            <a:ext cx="12215647" cy="6849093"/>
          </a:xfrm>
          <a:prstGeom prst="rect">
            <a:avLst/>
          </a:prstGeom>
        </p:spPr>
      </p:pic>
      <p:sp>
        <p:nvSpPr>
          <p:cNvPr id="66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15CC3-5710-7F4B-22E8-6A8A482E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09" y="89572"/>
            <a:ext cx="7335835" cy="632490"/>
          </a:xfrm>
        </p:spPr>
        <p:txBody>
          <a:bodyPr>
            <a:normAutofit fontScale="90000"/>
          </a:bodyPr>
          <a:lstStyle/>
          <a:p>
            <a:r>
              <a:rPr lang="en-US"/>
              <a:t>Conclusion: </a:t>
            </a:r>
            <a:r>
              <a:rPr lang="en-US" sz="2400">
                <a:solidFill>
                  <a:schemeClr val="bg2">
                    <a:lumMod val="25000"/>
                    <a:lumOff val="75000"/>
                  </a:schemeClr>
                </a:solidFill>
                <a:latin typeface="Segoe UI"/>
                <a:cs typeface="Segoe UI"/>
              </a:rPr>
              <a:t>Overall Observations</a:t>
            </a:r>
            <a:endParaRPr lang="en-US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C6D0799-9FC3-FA1A-3B2B-5A0C4DB07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12" y="797049"/>
            <a:ext cx="7720769" cy="35242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ea typeface="+mn-lt"/>
                <a:cs typeface="+mn-lt"/>
              </a:rPr>
              <a:t>Unusual findings</a:t>
            </a:r>
            <a:r>
              <a:rPr lang="en-US" sz="1800" dirty="0">
                <a:ea typeface="+mn-lt"/>
                <a:cs typeface="+mn-lt"/>
              </a:rPr>
              <a:t>: Tippecanoe County showed a decrease in food insecurity for the children and elderly groups.**</a:t>
            </a:r>
            <a:endParaRPr lang="en-US" sz="1800" dirty="0">
              <a:latin typeface="Neue Haas Grotesk Text Pro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en-US" sz="1800" dirty="0">
                <a:ea typeface="+mn-lt"/>
                <a:cs typeface="+mn-lt"/>
              </a:rPr>
              <a:t>Higher population volume within a group, does not correlate with an increase in food insecurity.</a:t>
            </a:r>
          </a:p>
          <a:p>
            <a:pPr>
              <a:buFont typeface="Arial,Sans-Serif" panose="020B0604020202020204" pitchFamily="34" charset="0"/>
            </a:pPr>
            <a:r>
              <a:rPr lang="en-US" sz="1800" dirty="0">
                <a:ea typeface="+mn-lt"/>
                <a:cs typeface="+mn-lt"/>
              </a:rPr>
              <a:t>Minority groups with low-access and low-income status holding under 10% of a tract's population showed some of the highest significance levels of food insecurities.</a:t>
            </a:r>
            <a:endParaRPr lang="en-US" sz="1800" dirty="0">
              <a:latin typeface="Neue Haas Grotesk Text Pro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** Tippecanoe County food insecurity data could be skewed due to population count is largely influenced by the presence of Purdue University.</a:t>
            </a:r>
          </a:p>
        </p:txBody>
      </p:sp>
      <p:cxnSp>
        <p:nvCxnSpPr>
          <p:cNvPr id="68" name="Straight Connector 25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27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3" descr="A graph of food insecurity&#10;&#10;Description automatically generated">
            <a:extLst>
              <a:ext uri="{FF2B5EF4-FFF2-40B4-BE49-F238E27FC236}">
                <a16:creationId xmlns:a16="http://schemas.microsoft.com/office/drawing/2014/main" id="{2A1E8EE3-9583-76D1-6ABB-24D17C24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093" y="1595039"/>
            <a:ext cx="4009175" cy="2639674"/>
          </a:xfrm>
          <a:prstGeom prst="rect">
            <a:avLst/>
          </a:prstGeom>
        </p:spPr>
      </p:pic>
      <p:pic>
        <p:nvPicPr>
          <p:cNvPr id="4" name="Picture 5" descr="A graph of food insecurity&#10;&#10;Description automatically generated">
            <a:extLst>
              <a:ext uri="{FF2B5EF4-FFF2-40B4-BE49-F238E27FC236}">
                <a16:creationId xmlns:a16="http://schemas.microsoft.com/office/drawing/2014/main" id="{AC597B3A-B1A2-9C27-E4BC-A66EE96D6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075" y="4409277"/>
            <a:ext cx="3634595" cy="2345550"/>
          </a:xfrm>
          <a:prstGeom prst="rect">
            <a:avLst/>
          </a:prstGeom>
        </p:spPr>
      </p:pic>
      <p:pic>
        <p:nvPicPr>
          <p:cNvPr id="6" name="Picture 6" descr="A graph of food insecurities&#10;&#10;Description automatically generated">
            <a:extLst>
              <a:ext uri="{FF2B5EF4-FFF2-40B4-BE49-F238E27FC236}">
                <a16:creationId xmlns:a16="http://schemas.microsoft.com/office/drawing/2014/main" id="{699E2865-791A-4430-9197-0FAA8967F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08" y="4435001"/>
            <a:ext cx="3505200" cy="2315581"/>
          </a:xfrm>
          <a:prstGeom prst="rect">
            <a:avLst/>
          </a:prstGeom>
        </p:spPr>
      </p:pic>
      <p:pic>
        <p:nvPicPr>
          <p:cNvPr id="7" name="Picture 7" descr="A graph of food insecurity&#10;&#10;Description automatically generated">
            <a:extLst>
              <a:ext uri="{FF2B5EF4-FFF2-40B4-BE49-F238E27FC236}">
                <a16:creationId xmlns:a16="http://schemas.microsoft.com/office/drawing/2014/main" id="{F0AB97A7-9A83-71E5-0C98-5A4A8B2C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06" y="4421440"/>
            <a:ext cx="3620219" cy="2357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8DE29-F897-D150-B6DF-D3C3E181F45A}"/>
              </a:ext>
            </a:extLst>
          </p:cNvPr>
          <p:cNvSpPr txBox="1"/>
          <p:nvPr/>
        </p:nvSpPr>
        <p:spPr>
          <a:xfrm>
            <a:off x="8681757" y="268941"/>
            <a:ext cx="2496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2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" descr="Arrows pointing right while one points left">
            <a:extLst>
              <a:ext uri="{FF2B5EF4-FFF2-40B4-BE49-F238E27FC236}">
                <a16:creationId xmlns:a16="http://schemas.microsoft.com/office/drawing/2014/main" id="{DA9C582A-B385-6FC6-0863-B98B5F5D3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9" r="-2" b="110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9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5DD4B-B920-272A-DA6C-7D796E04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590204"/>
            <a:ext cx="6969505" cy="12130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Next steps 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AEA76D-DF83-0770-0737-C7160D0F7BAE}"/>
              </a:ext>
            </a:extLst>
          </p:cNvPr>
          <p:cNvSpPr txBox="1"/>
          <p:nvPr/>
        </p:nvSpPr>
        <p:spPr>
          <a:xfrm>
            <a:off x="741123" y="1915189"/>
            <a:ext cx="748438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Investigate other socioeconomic causes to food insecurity: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Quality of food sources in a tract.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Quality of education in a tract.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Available food resources in a tract.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Quality of job opportunities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/>
              <a:t>Investigate the cause of higher levels of food insecurities in </a:t>
            </a:r>
            <a:r>
              <a:rPr lang="en-US">
                <a:ea typeface="+mn-lt"/>
                <a:cs typeface="+mn-lt"/>
              </a:rPr>
              <a:t>some groups. (what gaps need to be filled)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Investigate the cause of low levels of food insecurities in some groups. (what causes food security)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13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 wooden box with vegetables and fruits&#10;&#10;Description automatically generated">
            <a:extLst>
              <a:ext uri="{FF2B5EF4-FFF2-40B4-BE49-F238E27FC236}">
                <a16:creationId xmlns:a16="http://schemas.microsoft.com/office/drawing/2014/main" id="{98C313F5-3B3E-58CC-FAF1-493BE5691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8" y="-34931"/>
            <a:ext cx="12201358" cy="8374991"/>
          </a:xfrm>
          <a:prstGeom prst="rect">
            <a:avLst/>
          </a:prstGeom>
        </p:spPr>
      </p:pic>
      <p:sp>
        <p:nvSpPr>
          <p:cNvPr id="25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754387"/>
          </a:xfrm>
        </p:spPr>
        <p:txBody>
          <a:bodyPr>
            <a:normAutofit/>
          </a:bodyPr>
          <a:lstStyle/>
          <a:p>
            <a:r>
              <a:rPr lang="en-US"/>
              <a:t>Thank you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86033-2244-47F5-7DCF-6F0293D2E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50" y="1712341"/>
            <a:ext cx="7335835" cy="36012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b="1">
                <a:latin typeface="Segoe UI"/>
                <a:cs typeface="Segoe UI"/>
              </a:rPr>
              <a:t>Nationwide Insurance Corporate Partner</a:t>
            </a:r>
            <a:endParaRPr lang="en-US" sz="2000">
              <a:latin typeface="Segoe UI"/>
              <a:cs typeface="Segoe U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b="1">
                <a:latin typeface="Segoe UI"/>
                <a:cs typeface="Segoe UI"/>
              </a:rPr>
              <a:t>EAO Project Team:</a:t>
            </a:r>
            <a:endParaRPr lang="en-US" sz="2000">
              <a:latin typeface="Segoe UI"/>
              <a:cs typeface="Segoe UI"/>
            </a:endParaRPr>
          </a:p>
          <a:p>
            <a:pPr>
              <a:lnSpc>
                <a:spcPct val="90000"/>
              </a:lnSpc>
              <a:buFont typeface="Arial,Sans-Serif" panose="020B0604020202020204" pitchFamily="34" charset="0"/>
            </a:pPr>
            <a:r>
              <a:rPr lang="en-US" sz="2000">
                <a:latin typeface="Arial"/>
                <a:cs typeface="Arial"/>
              </a:rPr>
              <a:t>EAO Leader and Program Coordinator: Josh Mills</a:t>
            </a:r>
          </a:p>
          <a:p>
            <a:pPr>
              <a:lnSpc>
                <a:spcPct val="90000"/>
              </a:lnSpc>
              <a:buFont typeface="Arial,Sans-Serif" panose="020B0604020202020204" pitchFamily="34" charset="0"/>
            </a:pPr>
            <a:r>
              <a:rPr lang="en-US" sz="2000">
                <a:latin typeface="Arial"/>
                <a:cs typeface="Arial"/>
              </a:rPr>
              <a:t>Project Coordinators: Nick LeClaire, Dan Cisneros</a:t>
            </a:r>
          </a:p>
          <a:p>
            <a:pPr>
              <a:lnSpc>
                <a:spcPct val="90000"/>
              </a:lnSpc>
              <a:buFont typeface="Arial,Sans-Serif" panose="020B0604020202020204" pitchFamily="34" charset="0"/>
            </a:pPr>
            <a:endParaRPr lang="en-US" sz="200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b="1">
                <a:latin typeface="Arial"/>
                <a:cs typeface="Arial"/>
              </a:rPr>
              <a:t>The Data Mine: Purdue University</a:t>
            </a:r>
          </a:p>
          <a:p>
            <a:pPr marL="342900" indent="-342900">
              <a:lnSpc>
                <a:spcPct val="90000"/>
              </a:lnSpc>
            </a:pPr>
            <a:r>
              <a:rPr lang="en-US" sz="2000">
                <a:latin typeface="Arial"/>
                <a:cs typeface="Arial"/>
              </a:rPr>
              <a:t>TA: Samrawit </a:t>
            </a:r>
            <a:r>
              <a:rPr lang="en-US" sz="2000" err="1">
                <a:latin typeface="Arial"/>
                <a:cs typeface="Arial"/>
              </a:rPr>
              <a:t>Lisanework</a:t>
            </a:r>
          </a:p>
          <a:p>
            <a:pPr marL="342900" indent="-342900">
              <a:lnSpc>
                <a:spcPct val="90000"/>
              </a:lnSpc>
            </a:pPr>
            <a:r>
              <a:rPr lang="en-US" sz="2000">
                <a:latin typeface="Arial"/>
                <a:cs typeface="Arial"/>
              </a:rPr>
              <a:t>TDM: David Glass</a:t>
            </a:r>
          </a:p>
          <a:p>
            <a:pPr marL="342900" indent="-342900">
              <a:lnSpc>
                <a:spcPct val="90000"/>
              </a:lnSpc>
            </a:pPr>
            <a:r>
              <a:rPr lang="en-US" sz="2000">
                <a:latin typeface="Arial"/>
                <a:cs typeface="Arial"/>
              </a:rPr>
              <a:t>DEAFPODS: Kali Lacy</a:t>
            </a:r>
          </a:p>
        </p:txBody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10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fruits and vegetables on a table&#10;&#10;Description automatically generated">
            <a:extLst>
              <a:ext uri="{FF2B5EF4-FFF2-40B4-BE49-F238E27FC236}">
                <a16:creationId xmlns:a16="http://schemas.microsoft.com/office/drawing/2014/main" id="{EFF3C005-BEAA-B30D-7EEC-1022E338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" y="-6553"/>
            <a:ext cx="12202510" cy="6871106"/>
          </a:xfrm>
          <a:prstGeom prst="rect">
            <a:avLst/>
          </a:prstGeom>
        </p:spPr>
      </p:pic>
      <p:sp>
        <p:nvSpPr>
          <p:cNvPr id="25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717537"/>
          </a:xfrm>
        </p:spPr>
        <p:txBody>
          <a:bodyPr>
            <a:normAutofit/>
          </a:bodyPr>
          <a:lstStyle/>
          <a:p>
            <a:r>
              <a:rPr lang="en-US"/>
              <a:t>Appendix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86033-2244-47F5-7DCF-6F0293D2E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750" y="1787981"/>
            <a:ext cx="5837235" cy="2954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>
                <a:latin typeface="Segoe UI"/>
                <a:cs typeface="Segoe UI"/>
              </a:rPr>
              <a:t>Geo Plots Comparison by County</a:t>
            </a:r>
          </a:p>
          <a:p>
            <a:pPr marL="342900" indent="-342900">
              <a:lnSpc>
                <a:spcPct val="90000"/>
              </a:lnSpc>
            </a:pPr>
            <a:r>
              <a:rPr lang="en-US" sz="2000">
                <a:latin typeface="Segoe UI"/>
                <a:cs typeface="Segoe UI"/>
              </a:rPr>
              <a:t>Franklin</a:t>
            </a:r>
          </a:p>
          <a:p>
            <a:pPr marL="342900" indent="-342900">
              <a:lnSpc>
                <a:spcPct val="90000"/>
              </a:lnSpc>
            </a:pPr>
            <a:r>
              <a:rPr lang="en-US" sz="2000">
                <a:latin typeface="Segoe UI"/>
                <a:cs typeface="Segoe UI"/>
              </a:rPr>
              <a:t>Tippecanoe</a:t>
            </a:r>
          </a:p>
          <a:p>
            <a:pPr marL="342900" indent="-342900">
              <a:lnSpc>
                <a:spcPct val="90000"/>
              </a:lnSpc>
            </a:pPr>
            <a:r>
              <a:rPr lang="en-US" sz="2000">
                <a:latin typeface="Segoe UI"/>
                <a:cs typeface="Segoe UI"/>
              </a:rPr>
              <a:t>Kanawha</a:t>
            </a:r>
          </a:p>
          <a:p>
            <a:pPr marL="342900" indent="-342900">
              <a:lnSpc>
                <a:spcPct val="90000"/>
              </a:lnSpc>
            </a:pPr>
            <a:r>
              <a:rPr lang="en-US" sz="2000">
                <a:latin typeface="Segoe UI"/>
                <a:cs typeface="Segoe UI"/>
              </a:rPr>
              <a:t>Cook</a:t>
            </a:r>
          </a:p>
        </p:txBody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6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4" y="210595"/>
            <a:ext cx="10977746" cy="641455"/>
          </a:xfrm>
        </p:spPr>
        <p:txBody>
          <a:bodyPr>
            <a:normAutofit fontScale="90000"/>
          </a:bodyPr>
          <a:lstStyle/>
          <a:p>
            <a:r>
              <a:rPr lang="en-US"/>
              <a:t>Food Insecurity:  Franklin</a:t>
            </a:r>
            <a:r>
              <a:rPr lang="en-US" i="1"/>
              <a:t> County</a:t>
            </a:r>
          </a:p>
        </p:txBody>
      </p:sp>
      <p:pic>
        <p:nvPicPr>
          <p:cNvPr id="7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9AC02491-1FA5-B822-A382-77E5929A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0" y="1109207"/>
            <a:ext cx="3028950" cy="2681668"/>
          </a:xfrm>
          <a:prstGeom prst="rect">
            <a:avLst/>
          </a:prstGeom>
        </p:spPr>
      </p:pic>
      <p:pic>
        <p:nvPicPr>
          <p:cNvPr id="11" name="Picture 11" descr="A map of different colored squares&#10;&#10;Description automatically generated">
            <a:extLst>
              <a:ext uri="{FF2B5EF4-FFF2-40B4-BE49-F238E27FC236}">
                <a16:creationId xmlns:a16="http://schemas.microsoft.com/office/drawing/2014/main" id="{8A1E5863-AE55-4889-9B00-447DD0249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862" y="1062504"/>
            <a:ext cx="3075561" cy="2713602"/>
          </a:xfrm>
          <a:prstGeom prst="rect">
            <a:avLst/>
          </a:prstGeom>
        </p:spPr>
      </p:pic>
      <p:pic>
        <p:nvPicPr>
          <p:cNvPr id="15" name="Picture 4" descr="A map of different colored squares&#10;&#10;Description automatically generated">
            <a:extLst>
              <a:ext uri="{FF2B5EF4-FFF2-40B4-BE49-F238E27FC236}">
                <a16:creationId xmlns:a16="http://schemas.microsoft.com/office/drawing/2014/main" id="{640CD81F-ED1F-C90E-DE64-9A02FBAED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83" y="1174565"/>
            <a:ext cx="2743200" cy="2476870"/>
          </a:xfrm>
          <a:prstGeom prst="rect">
            <a:avLst/>
          </a:prstGeom>
        </p:spPr>
      </p:pic>
      <p:pic>
        <p:nvPicPr>
          <p:cNvPr id="19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8C5A2205-DA79-FDF7-36A0-1F2E4C41D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3" y="1113033"/>
            <a:ext cx="2817283" cy="2536433"/>
          </a:xfrm>
          <a:prstGeom prst="rect">
            <a:avLst/>
          </a:prstGeom>
        </p:spPr>
      </p:pic>
      <p:pic>
        <p:nvPicPr>
          <p:cNvPr id="4" name="Picture 3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62706239-33B5-5861-A5EF-3F18451F4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39" y="4086893"/>
            <a:ext cx="2743200" cy="2247492"/>
          </a:xfrm>
          <a:prstGeom prst="rect">
            <a:avLst/>
          </a:prstGeom>
        </p:spPr>
      </p:pic>
      <p:pic>
        <p:nvPicPr>
          <p:cNvPr id="6" name="Picture 14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CE1EA983-4AE9-07DC-2576-81420D5A3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90" y="4090538"/>
            <a:ext cx="2743200" cy="2286698"/>
          </a:xfrm>
          <a:prstGeom prst="rect">
            <a:avLst/>
          </a:prstGeom>
        </p:spPr>
      </p:pic>
      <p:pic>
        <p:nvPicPr>
          <p:cNvPr id="10" name="Picture 8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39261C5A-C9B8-4177-DB3E-2774C23F1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816" y="4117355"/>
            <a:ext cx="2743200" cy="2259596"/>
          </a:xfrm>
          <a:prstGeom prst="rect">
            <a:avLst/>
          </a:prstGeom>
        </p:spPr>
      </p:pic>
      <p:pic>
        <p:nvPicPr>
          <p:cNvPr id="14" name="Picture 6" descr="A graph showing a number of different variations of food insecurity&#10;&#10;Description automatically generated">
            <a:extLst>
              <a:ext uri="{FF2B5EF4-FFF2-40B4-BE49-F238E27FC236}">
                <a16:creationId xmlns:a16="http://schemas.microsoft.com/office/drawing/2014/main" id="{C02703AD-2104-49CA-FA17-4793F7BD11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7744" y="4175805"/>
            <a:ext cx="2743200" cy="22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6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4" y="210595"/>
            <a:ext cx="10977746" cy="641455"/>
          </a:xfrm>
        </p:spPr>
        <p:txBody>
          <a:bodyPr>
            <a:normAutofit fontScale="90000"/>
          </a:bodyPr>
          <a:lstStyle/>
          <a:p>
            <a:r>
              <a:rPr lang="en-US"/>
              <a:t>Food Insecurity:  Tippecanoe</a:t>
            </a:r>
            <a:r>
              <a:rPr lang="en-US" i="1"/>
              <a:t> County</a:t>
            </a:r>
          </a:p>
        </p:txBody>
      </p:sp>
      <p:pic>
        <p:nvPicPr>
          <p:cNvPr id="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C4620F73-9AC2-940B-9A70-540525E3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316" y="934578"/>
            <a:ext cx="3028950" cy="2925094"/>
          </a:xfrm>
          <a:prstGeom prst="rect">
            <a:avLst/>
          </a:prstGeom>
        </p:spPr>
      </p:pic>
      <p:pic>
        <p:nvPicPr>
          <p:cNvPr id="13" name="Picture 12" descr="A colorful map of different colors&#10;&#10;Description automatically generated">
            <a:extLst>
              <a:ext uri="{FF2B5EF4-FFF2-40B4-BE49-F238E27FC236}">
                <a16:creationId xmlns:a16="http://schemas.microsoft.com/office/drawing/2014/main" id="{A47621C1-8598-A04A-1F0E-C80DCC05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99" y="935730"/>
            <a:ext cx="2856689" cy="2876852"/>
          </a:xfrm>
          <a:prstGeom prst="rect">
            <a:avLst/>
          </a:prstGeom>
        </p:spPr>
      </p:pic>
      <p:pic>
        <p:nvPicPr>
          <p:cNvPr id="20" name="Picture 6" descr="A colorful squares with different colored areas&#10;&#10;Description automatically generated">
            <a:extLst>
              <a:ext uri="{FF2B5EF4-FFF2-40B4-BE49-F238E27FC236}">
                <a16:creationId xmlns:a16="http://schemas.microsoft.com/office/drawing/2014/main" id="{F2175792-5A6B-870C-6600-6EA93662E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733" y="955073"/>
            <a:ext cx="2743200" cy="2788857"/>
          </a:xfrm>
          <a:prstGeom prst="rect">
            <a:avLst/>
          </a:prstGeom>
        </p:spPr>
      </p:pic>
      <p:pic>
        <p:nvPicPr>
          <p:cNvPr id="24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6908AD43-4E93-F6CC-4D3C-088753240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66" y="937672"/>
            <a:ext cx="2870200" cy="2940073"/>
          </a:xfrm>
          <a:prstGeom prst="rect">
            <a:avLst/>
          </a:prstGeom>
        </p:spPr>
      </p:pic>
      <p:pic>
        <p:nvPicPr>
          <p:cNvPr id="4" name="Picture 4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3A3B9D4A-E76A-4A2E-D394-8CED4BDC2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0" y="4067323"/>
            <a:ext cx="2743200" cy="2197024"/>
          </a:xfrm>
          <a:prstGeom prst="rect">
            <a:avLst/>
          </a:prstGeom>
        </p:spPr>
      </p:pic>
      <p:pic>
        <p:nvPicPr>
          <p:cNvPr id="7" name="Picture 11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8745A18B-4178-3E4D-6D9C-D0AC44B8E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728" y="4089437"/>
            <a:ext cx="2743200" cy="2221282"/>
          </a:xfrm>
          <a:prstGeom prst="rect">
            <a:avLst/>
          </a:prstGeom>
        </p:spPr>
      </p:pic>
      <p:pic>
        <p:nvPicPr>
          <p:cNvPr id="10" name="Picture 15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2415CB9C-13F5-96EB-9E99-FD82606DF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1404" y="4067190"/>
            <a:ext cx="2743200" cy="2281099"/>
          </a:xfrm>
          <a:prstGeom prst="rect">
            <a:avLst/>
          </a:prstGeom>
        </p:spPr>
      </p:pic>
      <p:pic>
        <p:nvPicPr>
          <p:cNvPr id="12" name="Picture 13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0BACD117-CD10-7F39-5110-36F02C6AF0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2238" y="4087507"/>
            <a:ext cx="2743200" cy="22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5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4" y="210595"/>
            <a:ext cx="10977746" cy="641455"/>
          </a:xfrm>
        </p:spPr>
        <p:txBody>
          <a:bodyPr>
            <a:normAutofit fontScale="90000"/>
          </a:bodyPr>
          <a:lstStyle/>
          <a:p>
            <a:r>
              <a:rPr lang="en-US"/>
              <a:t>Food Insecurity:  Kanawha</a:t>
            </a:r>
            <a:r>
              <a:rPr lang="en-US" i="1"/>
              <a:t> County</a:t>
            </a:r>
          </a:p>
        </p:txBody>
      </p:sp>
      <p:pic>
        <p:nvPicPr>
          <p:cNvPr id="5" name="Picture 15" descr="A map of the united states&#10;&#10;Description automatically generated">
            <a:extLst>
              <a:ext uri="{FF2B5EF4-FFF2-40B4-BE49-F238E27FC236}">
                <a16:creationId xmlns:a16="http://schemas.microsoft.com/office/drawing/2014/main" id="{8886995D-81A3-492E-B9B4-51FEA0B7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50" y="1094679"/>
            <a:ext cx="2743200" cy="2657809"/>
          </a:xfrm>
          <a:prstGeom prst="rect">
            <a:avLst/>
          </a:prstGeom>
        </p:spPr>
      </p:pic>
      <p:pic>
        <p:nvPicPr>
          <p:cNvPr id="13" name="Picture 13" descr="A map of different colors with numbers&#10;&#10;Description automatically generated">
            <a:extLst>
              <a:ext uri="{FF2B5EF4-FFF2-40B4-BE49-F238E27FC236}">
                <a16:creationId xmlns:a16="http://schemas.microsoft.com/office/drawing/2014/main" id="{5631E54E-20A2-B2ED-2BA2-29B99EB8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347" y="1047660"/>
            <a:ext cx="2743200" cy="2834261"/>
          </a:xfrm>
          <a:prstGeom prst="rect">
            <a:avLst/>
          </a:prstGeom>
        </p:spPr>
      </p:pic>
      <p:pic>
        <p:nvPicPr>
          <p:cNvPr id="22" name="Picture 10" descr="A map of different colored states&#10;&#10;Description automatically generated">
            <a:extLst>
              <a:ext uri="{FF2B5EF4-FFF2-40B4-BE49-F238E27FC236}">
                <a16:creationId xmlns:a16="http://schemas.microsoft.com/office/drawing/2014/main" id="{18DD9D38-08D7-14F1-5E03-019042AB6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0" y="1046890"/>
            <a:ext cx="2743200" cy="2838055"/>
          </a:xfrm>
          <a:prstGeom prst="rect">
            <a:avLst/>
          </a:prstGeom>
        </p:spPr>
      </p:pic>
      <p:pic>
        <p:nvPicPr>
          <p:cNvPr id="26" name="Picture 14" descr="A map of different colors&#10;&#10;Description automatically generated">
            <a:extLst>
              <a:ext uri="{FF2B5EF4-FFF2-40B4-BE49-F238E27FC236}">
                <a16:creationId xmlns:a16="http://schemas.microsoft.com/office/drawing/2014/main" id="{7C462F81-2593-B84E-B47A-50E7AC5AF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6" y="1090270"/>
            <a:ext cx="2743200" cy="2814795"/>
          </a:xfrm>
          <a:prstGeom prst="rect">
            <a:avLst/>
          </a:prstGeom>
        </p:spPr>
      </p:pic>
      <p:pic>
        <p:nvPicPr>
          <p:cNvPr id="4" name="Picture 5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9AD19FA3-4F3D-214F-F90C-F3C92442C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45" y="4276567"/>
            <a:ext cx="2743200" cy="2225224"/>
          </a:xfrm>
          <a:prstGeom prst="rect">
            <a:avLst/>
          </a:prstGeom>
        </p:spPr>
      </p:pic>
      <p:pic>
        <p:nvPicPr>
          <p:cNvPr id="7" name="Picture 12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0690FBFE-20F8-2462-2878-36803079E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579" y="4245183"/>
            <a:ext cx="2743200" cy="2234281"/>
          </a:xfrm>
          <a:prstGeom prst="rect">
            <a:avLst/>
          </a:prstGeom>
        </p:spPr>
      </p:pic>
      <p:pic>
        <p:nvPicPr>
          <p:cNvPr id="10" name="Picture 1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3781BF08-414E-41A2-4A2E-A28EC98F2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8674" y="4247087"/>
            <a:ext cx="2743200" cy="2269375"/>
          </a:xfrm>
          <a:prstGeom prst="rect">
            <a:avLst/>
          </a:prstGeom>
        </p:spPr>
      </p:pic>
      <p:pic>
        <p:nvPicPr>
          <p:cNvPr id="12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E839DA35-4E1E-F9AB-B05B-393307397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9953" y="4308843"/>
            <a:ext cx="2743200" cy="22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4" y="210595"/>
            <a:ext cx="10977746" cy="641455"/>
          </a:xfrm>
        </p:spPr>
        <p:txBody>
          <a:bodyPr>
            <a:normAutofit fontScale="90000"/>
          </a:bodyPr>
          <a:lstStyle/>
          <a:p>
            <a:r>
              <a:rPr lang="en-US"/>
              <a:t>Food Insecurity:  </a:t>
            </a:r>
            <a:r>
              <a:rPr lang="en-US" i="1"/>
              <a:t>Cook County</a:t>
            </a:r>
          </a:p>
        </p:txBody>
      </p:sp>
      <p:pic>
        <p:nvPicPr>
          <p:cNvPr id="5" name="Picture 16" descr="A map of a city&#10;&#10;Description automatically generated">
            <a:extLst>
              <a:ext uri="{FF2B5EF4-FFF2-40B4-BE49-F238E27FC236}">
                <a16:creationId xmlns:a16="http://schemas.microsoft.com/office/drawing/2014/main" id="{C37145D3-0ECD-16F7-41C8-50BAEA969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52" y="836150"/>
            <a:ext cx="2976033" cy="3121947"/>
          </a:xfrm>
          <a:prstGeom prst="rect">
            <a:avLst/>
          </a:prstGeom>
        </p:spPr>
      </p:pic>
      <p:pic>
        <p:nvPicPr>
          <p:cNvPr id="13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7E51C3F-963B-E5BE-2422-41383B95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63" y="815483"/>
            <a:ext cx="2914334" cy="3152923"/>
          </a:xfrm>
          <a:prstGeom prst="rect">
            <a:avLst/>
          </a:prstGeom>
        </p:spPr>
      </p:pic>
      <p:pic>
        <p:nvPicPr>
          <p:cNvPr id="19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53F9D2B8-0F1C-5EBB-018D-819144340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" y="833409"/>
            <a:ext cx="2901950" cy="3159182"/>
          </a:xfrm>
          <a:prstGeom prst="rect">
            <a:avLst/>
          </a:prstGeom>
        </p:spPr>
      </p:pic>
      <p:pic>
        <p:nvPicPr>
          <p:cNvPr id="24" name="Picture 13" descr="A map of a city&#10;&#10;Description automatically generated">
            <a:extLst>
              <a:ext uri="{FF2B5EF4-FFF2-40B4-BE49-F238E27FC236}">
                <a16:creationId xmlns:a16="http://schemas.microsoft.com/office/drawing/2014/main" id="{089153D3-1FE5-D274-8469-EBC306BA5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901" y="834068"/>
            <a:ext cx="2901950" cy="3157866"/>
          </a:xfrm>
          <a:prstGeom prst="rect">
            <a:avLst/>
          </a:prstGeom>
        </p:spPr>
      </p:pic>
      <p:pic>
        <p:nvPicPr>
          <p:cNvPr id="4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EDFEA0A0-834A-8CD1-3F25-5203E19B0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85" y="4196696"/>
            <a:ext cx="2743200" cy="2245943"/>
          </a:xfrm>
          <a:prstGeom prst="rect">
            <a:avLst/>
          </a:prstGeom>
        </p:spPr>
      </p:pic>
      <p:pic>
        <p:nvPicPr>
          <p:cNvPr id="7" name="Picture 6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B8FF29D9-9ED0-BEF4-D634-BCFB43DFE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620" y="4256986"/>
            <a:ext cx="2743200" cy="2183458"/>
          </a:xfrm>
          <a:prstGeom prst="rect">
            <a:avLst/>
          </a:prstGeom>
        </p:spPr>
      </p:pic>
      <p:pic>
        <p:nvPicPr>
          <p:cNvPr id="10" name="Picture 10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CB5A2E39-159E-E3ED-A8F4-FD93EFC25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470" y="4185673"/>
            <a:ext cx="2743200" cy="2274134"/>
          </a:xfrm>
          <a:prstGeom prst="rect">
            <a:avLst/>
          </a:prstGeom>
        </p:spPr>
      </p:pic>
      <p:pic>
        <p:nvPicPr>
          <p:cNvPr id="12" name="Picture 5" descr="A graph showing the difference between food insecurity and cooking&#10;&#10;Description automatically generated">
            <a:extLst>
              <a:ext uri="{FF2B5EF4-FFF2-40B4-BE49-F238E27FC236}">
                <a16:creationId xmlns:a16="http://schemas.microsoft.com/office/drawing/2014/main" id="{8BCC4583-2E70-5AB3-43AE-04A9FC8F8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6707" y="4244517"/>
            <a:ext cx="2743200" cy="21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 wooden box with vegetables and fruits&#10;&#10;Description automatically generated">
            <a:extLst>
              <a:ext uri="{FF2B5EF4-FFF2-40B4-BE49-F238E27FC236}">
                <a16:creationId xmlns:a16="http://schemas.microsoft.com/office/drawing/2014/main" id="{AB4BDF5C-3B63-13AD-E6AE-D6048EF8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9" y="-3181"/>
            <a:ext cx="12201358" cy="6861576"/>
          </a:xfrm>
          <a:prstGeom prst="rect">
            <a:avLst/>
          </a:prstGeom>
        </p:spPr>
      </p:pic>
      <p:sp>
        <p:nvSpPr>
          <p:cNvPr id="25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626" y="3892974"/>
            <a:ext cx="3111218" cy="914262"/>
          </a:xfrm>
        </p:spPr>
        <p:txBody>
          <a:bodyPr>
            <a:normAutofit/>
          </a:bodyPr>
          <a:lstStyle/>
          <a:p>
            <a:r>
              <a:rPr lang="en-US"/>
              <a:t>Questions?</a:t>
            </a:r>
          </a:p>
        </p:txBody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AE259B-1941-E3EF-D2BE-76B5E6D1F136}"/>
              </a:ext>
            </a:extLst>
          </p:cNvPr>
          <p:cNvSpPr txBox="1"/>
          <p:nvPr/>
        </p:nvSpPr>
        <p:spPr>
          <a:xfrm>
            <a:off x="567018" y="600636"/>
            <a:ext cx="389740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ea typeface="+mn-lt"/>
                <a:cs typeface="+mn-lt"/>
              </a:rPr>
              <a:t>Food </a:t>
            </a:r>
            <a:endParaRPr lang="en-US" sz="5400">
              <a:ea typeface="+mn-lt"/>
              <a:cs typeface="+mn-lt"/>
            </a:endParaRPr>
          </a:p>
          <a:p>
            <a:r>
              <a:rPr lang="en-US" sz="5400" b="1">
                <a:ea typeface="+mn-lt"/>
                <a:cs typeface="+mn-lt"/>
              </a:rPr>
              <a:t>Insecurity </a:t>
            </a:r>
            <a:br>
              <a:rPr lang="en-US" sz="5400" b="1">
                <a:ea typeface="+mn-lt"/>
                <a:cs typeface="+mn-lt"/>
              </a:rPr>
            </a:br>
            <a:r>
              <a:rPr lang="en-US" sz="5400" b="1">
                <a:ea typeface="+mn-lt"/>
                <a:cs typeface="+mn-lt"/>
              </a:rPr>
              <a:t>In America</a:t>
            </a:r>
            <a:endParaRPr lang="en-US" sz="540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6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Picture 110" descr="White stones balanced in a stack">
            <a:extLst>
              <a:ext uri="{FF2B5EF4-FFF2-40B4-BE49-F238E27FC236}">
                <a16:creationId xmlns:a16="http://schemas.microsoft.com/office/drawing/2014/main" id="{A48732D9-013A-F155-FB29-BFC47404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67" b="463"/>
          <a:stretch/>
        </p:blipFill>
        <p:spPr>
          <a:xfrm>
            <a:off x="19" y="1"/>
            <a:ext cx="12191980" cy="6857999"/>
          </a:xfrm>
          <a:prstGeom prst="rect">
            <a:avLst/>
          </a:prstGeom>
        </p:spPr>
      </p:pic>
      <p:sp>
        <p:nvSpPr>
          <p:cNvPr id="233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FDE8F-AF3F-E0AC-1162-5A688C0F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18" y="187934"/>
            <a:ext cx="7672011" cy="103677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Introduction</a:t>
            </a:r>
            <a:br>
              <a:rPr lang="en-US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sz="2700">
                <a:solidFill>
                  <a:schemeClr val="bg2">
                    <a:lumMod val="25000"/>
                    <a:lumOff val="75000"/>
                  </a:schemeClr>
                </a:solidFill>
                <a:ea typeface="+mj-lt"/>
                <a:cs typeface="+mj-lt"/>
              </a:rPr>
              <a:t>Observe Food Insecurity Patterns using Geo Plots</a:t>
            </a:r>
            <a:br>
              <a:rPr lang="en-US">
                <a:ea typeface="+mj-lt"/>
                <a:cs typeface="+mj-lt"/>
              </a:rPr>
            </a:br>
            <a:endParaRPr lang="en-US" sz="2400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B20D-2A8F-828F-763F-6A273FEF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232" y="1561213"/>
            <a:ext cx="8097834" cy="48226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Locate food insecurities by the following populations:</a:t>
            </a:r>
            <a:endParaRPr lang="en-US" b="1">
              <a:solidFill>
                <a:srgbClr val="92C4FF"/>
              </a:solidFill>
            </a:endParaRPr>
          </a:p>
          <a:p>
            <a:pPr marL="342900" indent="-342900"/>
            <a:r>
              <a:rPr lang="en-US" sz="2000"/>
              <a:t>Low-income, Elderly, Children and 5 Race groups.</a:t>
            </a:r>
          </a:p>
          <a:p>
            <a:pPr marL="0" indent="0">
              <a:buNone/>
            </a:pPr>
            <a:r>
              <a:rPr lang="en-US" b="1"/>
              <a:t>Within these four cities: </a:t>
            </a: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Columbus Ohio (Franklin County)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Lafayette Indiana (Tippecanoe County)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Charlotte West Virginia (Kanawha County)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Chicago Illinois (Cook County)</a:t>
            </a: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b="1"/>
              <a:t>Check correlation intensity of our data: </a:t>
            </a:r>
          </a:p>
          <a:p>
            <a:pPr marL="342900" indent="-342900"/>
            <a:r>
              <a:rPr lang="en-US" sz="2000"/>
              <a:t>Linear Regression Model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2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821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different fruits and vegetables&#10;&#10;Description automatically generated">
            <a:extLst>
              <a:ext uri="{FF2B5EF4-FFF2-40B4-BE49-F238E27FC236}">
                <a16:creationId xmlns:a16="http://schemas.microsoft.com/office/drawing/2014/main" id="{2E1F9FA6-D3AC-3D63-A18C-30B09FB6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" y="4799"/>
            <a:ext cx="12163096" cy="6848402"/>
          </a:xfrm>
          <a:prstGeom prst="rect">
            <a:avLst/>
          </a:prstGeom>
        </p:spPr>
      </p:pic>
      <p:sp>
        <p:nvSpPr>
          <p:cNvPr id="233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FDE8F-AF3F-E0AC-1162-5A688C0F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8" y="158301"/>
            <a:ext cx="7672011" cy="7086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B20D-2A8F-828F-763F-6A273FEF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09" y="1019118"/>
            <a:ext cx="7851155" cy="50621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>
                <a:latin typeface="Neue Haas Grotesk Text Pro"/>
                <a:cs typeface="Segoe UI"/>
              </a:rPr>
              <a:t>Sources:</a:t>
            </a:r>
            <a:endParaRPr lang="en-US" sz="2200" dirty="0">
              <a:latin typeface="Neue Haas Grotesk Text Pro"/>
              <a:cs typeface="Segoe UI"/>
            </a:endParaRPr>
          </a:p>
          <a:p>
            <a:pPr>
              <a:buFont typeface="Arial,Sans-Serif"/>
              <a:buChar char="•"/>
            </a:pP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  <a:latin typeface="Neue Haas Grotesk Text Pro"/>
                <a:cs typeface="Arial"/>
              </a:rPr>
              <a:t>Food Atlas 2019:</a:t>
            </a:r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Neue Haas Grotesk Text Pro"/>
                <a:cs typeface="Arial"/>
              </a:rPr>
              <a:t> 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2F2F2"/>
                </a:solidFill>
                <a:latin typeface="Neue Haas Grotesk Text Pro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https://www.ers.usda.gov/data-products/food-access-research-atlas/download-the-data/</a:t>
            </a:r>
            <a:endParaRPr lang="en-US" sz="1400" dirty="0">
              <a:solidFill>
                <a:srgbClr val="F2F2F2"/>
              </a:solidFill>
              <a:latin typeface="Neue Haas Grotesk Text Pro"/>
              <a:cs typeface="Segoe UI"/>
            </a:endParaRPr>
          </a:p>
          <a:p>
            <a:pPr>
              <a:buFont typeface="Arial,Sans-Serif"/>
              <a:buChar char="•"/>
            </a:pP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  <a:latin typeface="Neue Haas Grotesk Text Pro"/>
                <a:cs typeface="Arial"/>
              </a:rPr>
              <a:t>Census Shape files: </a:t>
            </a:r>
          </a:p>
          <a:p>
            <a:pPr marL="0" indent="0">
              <a:buNone/>
            </a:pPr>
            <a:r>
              <a:rPr lang="en-US" sz="1400" u="sng" dirty="0">
                <a:solidFill>
                  <a:srgbClr val="F2F2F2"/>
                </a:solidFill>
                <a:latin typeface="Neue Haas Grotesk Text Pro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https://www.census.gov/cgi-bin/geo/shapefiles/index.php?year=2010&amp;layergroup=Census+Tracts</a:t>
            </a:r>
            <a:endParaRPr lang="en-US" sz="1400" dirty="0">
              <a:solidFill>
                <a:srgbClr val="FFFFFF"/>
              </a:solidFill>
              <a:latin typeface="Neue Haas Grotesk Text Pro"/>
              <a:cs typeface="Segoe UI"/>
            </a:endParaRPr>
          </a:p>
          <a:p>
            <a:pPr marL="0" indent="0">
              <a:buNone/>
            </a:pPr>
            <a:endParaRPr lang="en-US" b="1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b="1" dirty="0">
                <a:latin typeface="Segoe UI"/>
                <a:cs typeface="Segoe UI"/>
              </a:rPr>
              <a:t>Variable Definitions:</a:t>
            </a:r>
            <a:endParaRPr lang="en-US" dirty="0"/>
          </a:p>
          <a:p>
            <a:pPr>
              <a:buNone/>
            </a:pPr>
            <a:r>
              <a:rPr lang="en-US" sz="1800" b="1" dirty="0">
                <a:solidFill>
                  <a:schemeClr val="bg2">
                    <a:lumMod val="25000"/>
                    <a:lumOff val="75000"/>
                  </a:schemeClr>
                </a:solidFill>
                <a:ea typeface="+mn-lt"/>
                <a:cs typeface="+mn-lt"/>
              </a:rPr>
              <a:t>Food Insecurity is defined by the variable: </a:t>
            </a:r>
          </a:p>
          <a:p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LALOWI1_10: 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Lo</a:t>
            </a:r>
            <a:r>
              <a:rPr lang="en-US" sz="1600" dirty="0">
                <a:ea typeface="+mn-lt"/>
                <a:cs typeface="+mn-lt"/>
              </a:rPr>
              <a:t>w-income population count beyond 1 mile for urban areas or 10 miles for rural areas from supermarket.</a:t>
            </a: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All population groups are defined by a variable using the same 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Constraint, "Low Access" defined by:</a:t>
            </a:r>
            <a:endParaRPr lang="en-US" sz="18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lakids1: </a:t>
            </a:r>
            <a:r>
              <a:rPr lang="en-US" sz="1600" dirty="0">
                <a:ea typeface="+mn-lt"/>
                <a:cs typeface="+mn-lt"/>
              </a:rPr>
              <a:t>Kids population count beyond 1 mile from supermarket.</a:t>
            </a:r>
            <a:endParaRPr lang="en-US" sz="1600" dirty="0"/>
          </a:p>
          <a:p>
            <a:pPr marL="0" indent="0">
              <a:buNone/>
            </a:pPr>
            <a:r>
              <a:rPr lang="en-US" sz="18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Low-income is defined by Median Family Income &lt;= $80,000</a:t>
            </a:r>
          </a:p>
          <a:p>
            <a:pPr>
              <a:buFont typeface="Arial"/>
              <a:buChar char="•"/>
            </a:pPr>
            <a:r>
              <a:rPr lang="en-US" sz="1600" b="1" dirty="0" err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MedianFamilyIncome</a:t>
            </a:r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 Tract median family income</a:t>
            </a: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2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98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5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7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4" descr="Stock exchange numbers">
            <a:extLst>
              <a:ext uri="{FF2B5EF4-FFF2-40B4-BE49-F238E27FC236}">
                <a16:creationId xmlns:a16="http://schemas.microsoft.com/office/drawing/2014/main" id="{1B87AF0D-3D17-4F96-C44C-7AD008C34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" b="856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44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A719A-A4C3-80E9-063D-DC864B4C2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544216"/>
            <a:ext cx="6969505" cy="10692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/>
              <a:t>Income 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49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2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3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10B651-5D62-A9B5-CC37-1BBA95827160}"/>
              </a:ext>
            </a:extLst>
          </p:cNvPr>
          <p:cNvSpPr txBox="1"/>
          <p:nvPr/>
        </p:nvSpPr>
        <p:spPr>
          <a:xfrm>
            <a:off x="561150" y="1908201"/>
            <a:ext cx="687034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/>
              <a:t>The low-income population percentage is much higher compared to the children and elderly populations yet the intensity of correlation on food insecurity levels was much lower.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In all counties as income decreases food insecurity increases.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In contrast to other groups, highest low-income populations with food insecurities are located in higher populated tracts.</a:t>
            </a:r>
          </a:p>
        </p:txBody>
      </p:sp>
      <p:pic>
        <p:nvPicPr>
          <p:cNvPr id="6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8F10310-EC7E-C211-346C-42A1E374D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9898" y="1464691"/>
            <a:ext cx="4390588" cy="2801112"/>
          </a:xfrm>
        </p:spPr>
      </p:pic>
    </p:spTree>
    <p:extLst>
      <p:ext uri="{BB962C8B-B14F-4D97-AF65-F5344CB8AC3E}">
        <p14:creationId xmlns:p14="http://schemas.microsoft.com/office/powerpoint/2010/main" val="329754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F256-A921-8E9F-3E9B-147AF04D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8" y="277831"/>
            <a:ext cx="10473482" cy="737022"/>
          </a:xfrm>
        </p:spPr>
        <p:txBody>
          <a:bodyPr>
            <a:normAutofit/>
          </a:bodyPr>
          <a:lstStyle/>
          <a:p>
            <a:r>
              <a:rPr lang="en-US"/>
              <a:t>Food Insecurity Tracts by Income level</a:t>
            </a:r>
          </a:p>
        </p:txBody>
      </p:sp>
      <p:pic>
        <p:nvPicPr>
          <p:cNvPr id="9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13665B68-B071-61E5-82EE-0F07AA93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280" y="1246425"/>
            <a:ext cx="3146096" cy="2777648"/>
          </a:xfrm>
          <a:prstGeom prst="rect">
            <a:avLst/>
          </a:prstGeom>
        </p:spPr>
      </p:pic>
      <p:pic>
        <p:nvPicPr>
          <p:cNvPr id="14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67539FF8-081B-E43D-4D13-5DFC3A2D5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199161"/>
            <a:ext cx="2901950" cy="2776928"/>
          </a:xfrm>
          <a:prstGeom prst="rect">
            <a:avLst/>
          </a:prstGeom>
        </p:spPr>
      </p:pic>
      <p:pic>
        <p:nvPicPr>
          <p:cNvPr id="15" name="Picture 15" descr="A map of the united states&#10;&#10;Description automatically generated">
            <a:extLst>
              <a:ext uri="{FF2B5EF4-FFF2-40B4-BE49-F238E27FC236}">
                <a16:creationId xmlns:a16="http://schemas.microsoft.com/office/drawing/2014/main" id="{EDA0CA15-9F54-E562-34A1-5C2AE59A0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150" y="1253429"/>
            <a:ext cx="2743200" cy="2657809"/>
          </a:xfrm>
          <a:prstGeom prst="rect">
            <a:avLst/>
          </a:prstGeom>
        </p:spPr>
      </p:pic>
      <p:pic>
        <p:nvPicPr>
          <p:cNvPr id="16" name="Picture 16" descr="A map of a city&#10;&#10;Description automatically generated">
            <a:extLst>
              <a:ext uri="{FF2B5EF4-FFF2-40B4-BE49-F238E27FC236}">
                <a16:creationId xmlns:a16="http://schemas.microsoft.com/office/drawing/2014/main" id="{9E4543E8-6000-9851-25B7-C6C4649C3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808" y="1195984"/>
            <a:ext cx="2743200" cy="2878531"/>
          </a:xfrm>
          <a:prstGeom prst="rect">
            <a:avLst/>
          </a:prstGeom>
        </p:spPr>
      </p:pic>
      <p:pic>
        <p:nvPicPr>
          <p:cNvPr id="5" name="Picture 6" descr="A graph showing a number of different variations of food insecurity&#10;&#10;Description automatically generated">
            <a:extLst>
              <a:ext uri="{FF2B5EF4-FFF2-40B4-BE49-F238E27FC236}">
                <a16:creationId xmlns:a16="http://schemas.microsoft.com/office/drawing/2014/main" id="{708E87E9-8501-502B-2C23-9FF84A354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916" y="4280908"/>
            <a:ext cx="2743200" cy="2204505"/>
          </a:xfrm>
          <a:prstGeom prst="rect">
            <a:avLst/>
          </a:prstGeom>
        </p:spPr>
      </p:pic>
      <p:pic>
        <p:nvPicPr>
          <p:cNvPr id="7" name="Picture 11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D4E264CC-2254-8B74-F653-50FD65417F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142" y="4260230"/>
            <a:ext cx="2743200" cy="2221282"/>
          </a:xfrm>
          <a:prstGeom prst="rect">
            <a:avLst/>
          </a:prstGeom>
        </p:spPr>
      </p:pic>
      <p:pic>
        <p:nvPicPr>
          <p:cNvPr id="3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1FB90EC4-1576-9C34-8101-F987DB002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2884" y="4256291"/>
            <a:ext cx="2743200" cy="2204581"/>
          </a:xfrm>
          <a:prstGeom prst="rect">
            <a:avLst/>
          </a:prstGeom>
        </p:spPr>
      </p:pic>
      <p:pic>
        <p:nvPicPr>
          <p:cNvPr id="4" name="Picture 5" descr="A graph showing the difference between food insecurity and cooking&#10;&#10;Description automatically generated">
            <a:extLst>
              <a:ext uri="{FF2B5EF4-FFF2-40B4-BE49-F238E27FC236}">
                <a16:creationId xmlns:a16="http://schemas.microsoft.com/office/drawing/2014/main" id="{A33EB70B-DB37-2C17-3187-684E5D15B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8948" y="4310207"/>
            <a:ext cx="2743200" cy="21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6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</a:t>
            </a:r>
          </a:p>
        </p:txBody>
      </p:sp>
      <p:pic>
        <p:nvPicPr>
          <p:cNvPr id="54" name="Picture 4" descr="Old wrinkled hands with some coins">
            <a:extLst>
              <a:ext uri="{FF2B5EF4-FFF2-40B4-BE49-F238E27FC236}">
                <a16:creationId xmlns:a16="http://schemas.microsoft.com/office/drawing/2014/main" id="{083DEBD8-82A9-FB9D-CAC2-F89CBAB95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1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F4457-69D4-F07F-4682-A9C3D73F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27" y="187763"/>
            <a:ext cx="6969771" cy="94356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/>
              <a:t>Elderly 65+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BB4938E-8FE9-71A9-85C7-F909B0779AD4}"/>
              </a:ext>
            </a:extLst>
          </p:cNvPr>
          <p:cNvSpPr txBox="1"/>
          <p:nvPr/>
        </p:nvSpPr>
        <p:spPr>
          <a:xfrm>
            <a:off x="266082" y="1230836"/>
            <a:ext cx="728119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The elderly is not the most food insecure group.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Consider subgroups within the elderly population to find food insecurity.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This group does not have a food insecurity in Tippecanoe County.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Tracts situated around the edges of the county away from highly populated city tracts.</a:t>
            </a:r>
            <a:endParaRPr lang="en-US" sz="2000"/>
          </a:p>
        </p:txBody>
      </p:sp>
      <p:pic>
        <p:nvPicPr>
          <p:cNvPr id="6" name="Picture 6" descr="A graph of food insecurity and elderly&#10;&#10;Description automatically generated">
            <a:extLst>
              <a:ext uri="{FF2B5EF4-FFF2-40B4-BE49-F238E27FC236}">
                <a16:creationId xmlns:a16="http://schemas.microsoft.com/office/drawing/2014/main" id="{D4B36455-5022-30AE-7E39-90BB997DD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104" y="4537956"/>
            <a:ext cx="4398497" cy="2183001"/>
          </a:xfrm>
          <a:prstGeom prst="rect">
            <a:avLst/>
          </a:prstGeom>
        </p:spPr>
      </p:pic>
      <p:pic>
        <p:nvPicPr>
          <p:cNvPr id="7" name="Picture 7" descr="A graph of food insecurity and elderly&#10;&#10;Description automatically generated">
            <a:extLst>
              <a:ext uri="{FF2B5EF4-FFF2-40B4-BE49-F238E27FC236}">
                <a16:creationId xmlns:a16="http://schemas.microsoft.com/office/drawing/2014/main" id="{E391BEB8-AE61-0675-FBEF-0DA5B16A7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0" y="4644087"/>
            <a:ext cx="3372152" cy="2075297"/>
          </a:xfrm>
          <a:prstGeom prst="rect">
            <a:avLst/>
          </a:prstGeom>
        </p:spPr>
      </p:pic>
      <p:pic>
        <p:nvPicPr>
          <p:cNvPr id="8" name="Picture 8" descr="A graph of a number of people&#10;&#10;Description automatically generated">
            <a:extLst>
              <a:ext uri="{FF2B5EF4-FFF2-40B4-BE49-F238E27FC236}">
                <a16:creationId xmlns:a16="http://schemas.microsoft.com/office/drawing/2014/main" id="{3428C863-4310-F8B5-4928-E0052D673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613" y="4640896"/>
            <a:ext cx="3628434" cy="2080680"/>
          </a:xfrm>
          <a:prstGeom prst="rect">
            <a:avLst/>
          </a:prstGeom>
        </p:spPr>
      </p:pic>
      <p:pic>
        <p:nvPicPr>
          <p:cNvPr id="9" name="Picture 9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E26C9A6-9B32-039B-2E87-0D9E87BDA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194" y="1860509"/>
            <a:ext cx="4402409" cy="23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12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F256-A921-8E9F-3E9B-147AF04D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8" y="159078"/>
            <a:ext cx="11193728" cy="737022"/>
          </a:xfrm>
        </p:spPr>
        <p:txBody>
          <a:bodyPr>
            <a:normAutofit fontScale="90000"/>
          </a:bodyPr>
          <a:lstStyle/>
          <a:p>
            <a:r>
              <a:rPr lang="en-US"/>
              <a:t>Food Insecurity Tracts by Low-Access Elderly </a:t>
            </a:r>
          </a:p>
        </p:txBody>
      </p:sp>
      <p:pic>
        <p:nvPicPr>
          <p:cNvPr id="3" name="Picture 11" descr="A map of different colored squares&#10;&#10;Description automatically generated">
            <a:extLst>
              <a:ext uri="{FF2B5EF4-FFF2-40B4-BE49-F238E27FC236}">
                <a16:creationId xmlns:a16="http://schemas.microsoft.com/office/drawing/2014/main" id="{0E4C3C79-556D-5C37-1C26-37CAAB88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528" y="977837"/>
            <a:ext cx="3075561" cy="2713602"/>
          </a:xfrm>
          <a:prstGeom prst="rect">
            <a:avLst/>
          </a:prstGeom>
        </p:spPr>
      </p:pic>
      <p:pic>
        <p:nvPicPr>
          <p:cNvPr id="12" name="Picture 12" descr="A colorful map of different colors&#10;&#10;Description automatically generated">
            <a:extLst>
              <a:ext uri="{FF2B5EF4-FFF2-40B4-BE49-F238E27FC236}">
                <a16:creationId xmlns:a16="http://schemas.microsoft.com/office/drawing/2014/main" id="{E8529E15-D8E2-FED6-9E72-37FC899F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48" y="1073314"/>
            <a:ext cx="2475690" cy="2506436"/>
          </a:xfrm>
          <a:prstGeom prst="rect">
            <a:avLst/>
          </a:prstGeom>
        </p:spPr>
      </p:pic>
      <p:pic>
        <p:nvPicPr>
          <p:cNvPr id="13" name="Picture 13" descr="A map of different colors with numbers&#10;&#10;Description automatically generated">
            <a:extLst>
              <a:ext uri="{FF2B5EF4-FFF2-40B4-BE49-F238E27FC236}">
                <a16:creationId xmlns:a16="http://schemas.microsoft.com/office/drawing/2014/main" id="{2EE8D510-6806-0955-F6E1-8BDCB983F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47" y="941827"/>
            <a:ext cx="2743200" cy="2834261"/>
          </a:xfrm>
          <a:prstGeom prst="rect">
            <a:avLst/>
          </a:prstGeom>
        </p:spPr>
      </p:pic>
      <p:pic>
        <p:nvPicPr>
          <p:cNvPr id="14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CA28021A-F9EB-3A99-B24D-46CE8EA2C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613" y="857817"/>
            <a:ext cx="3083668" cy="3375173"/>
          </a:xfrm>
          <a:prstGeom prst="rect">
            <a:avLst/>
          </a:prstGeom>
        </p:spPr>
      </p:pic>
      <p:pic>
        <p:nvPicPr>
          <p:cNvPr id="4" name="Picture 4" descr="A graph with blue dots and red dotted line&#10;&#10;Description automatically generated">
            <a:extLst>
              <a:ext uri="{FF2B5EF4-FFF2-40B4-BE49-F238E27FC236}">
                <a16:creationId xmlns:a16="http://schemas.microsoft.com/office/drawing/2014/main" id="{1A670D9B-92E6-8104-6090-123E4CA41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749" y="4281013"/>
            <a:ext cx="2743200" cy="2258375"/>
          </a:xfrm>
          <a:prstGeom prst="rect">
            <a:avLst/>
          </a:prstGeom>
        </p:spPr>
      </p:pic>
      <p:pic>
        <p:nvPicPr>
          <p:cNvPr id="5" name="Picture 6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BB931D32-BFAD-DFFF-01D2-DD65C7A07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713" y="4278317"/>
            <a:ext cx="2743200" cy="2263765"/>
          </a:xfrm>
          <a:prstGeom prst="rect">
            <a:avLst/>
          </a:prstGeom>
        </p:spPr>
      </p:pic>
      <p:pic>
        <p:nvPicPr>
          <p:cNvPr id="7" name="Picture 7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E9C48F45-F520-99DF-B776-03392EE79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047" y="4225508"/>
            <a:ext cx="2743200" cy="2279737"/>
          </a:xfrm>
          <a:prstGeom prst="rect">
            <a:avLst/>
          </a:prstGeom>
        </p:spPr>
      </p:pic>
      <p:pic>
        <p:nvPicPr>
          <p:cNvPr id="8" name="Picture 9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37A918C7-0ABD-6670-248C-70244D408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4541" y="4260334"/>
            <a:ext cx="2743200" cy="22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1D4E8-4738-5BB2-792C-B84D74B5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4" y="210595"/>
            <a:ext cx="8494523" cy="641455"/>
          </a:xfrm>
        </p:spPr>
        <p:txBody>
          <a:bodyPr>
            <a:normAutofit fontScale="90000"/>
          </a:bodyPr>
          <a:lstStyle/>
          <a:p>
            <a:r>
              <a:rPr lang="en-US"/>
              <a:t>Interactive Visualization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Object 2">
                <a:extLst>
                  <a:ext uri="{FF2B5EF4-FFF2-40B4-BE49-F238E27FC236}">
                    <a16:creationId xmlns:a16="http://schemas.microsoft.com/office/drawing/2014/main" id="{D0E60FFB-2EB3-DBC8-AA4B-F431AD0010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5693841"/>
                  </p:ext>
                </p:extLst>
              </p:nvPr>
            </p:nvGraphicFramePr>
            <p:xfrm>
              <a:off x="456888" y="893864"/>
              <a:ext cx="8618973" cy="527770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Object 2">
                <a:extLst>
                  <a:ext uri="{FF2B5EF4-FFF2-40B4-BE49-F238E27FC236}">
                    <a16:creationId xmlns:a16="http://schemas.microsoft.com/office/drawing/2014/main" id="{D0E60FFB-2EB3-DBC8-AA4B-F431AD0010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88" y="893864"/>
                <a:ext cx="8618973" cy="527770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C85EED0-28AD-DEAE-C616-0E8843402F80}"/>
              </a:ext>
            </a:extLst>
          </p:cNvPr>
          <p:cNvSpPr txBox="1"/>
          <p:nvPr/>
        </p:nvSpPr>
        <p:spPr>
          <a:xfrm>
            <a:off x="7619440" y="6248960"/>
            <a:ext cx="38682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ea typeface="+mn-lt"/>
                <a:cs typeface="+mn-lt"/>
                <a:hlinkClick r:id="rId4"/>
              </a:rPr>
              <a:t>https://ephemeral-donut-fb40ee.netlify.app/</a:t>
            </a: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564032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webextension1.xml><?xml version="1.0" encoding="utf-8"?>
<we:webextension xmlns:we="http://schemas.microsoft.com/office/webextensions/webextension/2010/11" id="{762E24B1-A7F7-4D7C-926F-E9B035FC47BB}">
  <we:reference id="WA104295828" version="1.9.0.0" store="en-US" storeType="omex"/>
  <we:alternateReferences>
    <we:reference id="WA104295828" version="1.9.0.0" store="omex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64c0b31a37bd0f292430f91b--ephemeral-donut-fb40ee.netlify.app/Food_Insecurity_Franklin_Cook_Kanawha_Tippecanoe_elderly.html&quot;,&quot;values&quot;:{},&quot;data&quot;:{&quot;uri&quot;:&quot;64c0b31a37bd0f292430f91b--ephemeral-donut-fb40ee.netlify.app/Food_Insecurity_Franklin_Cook_Kanawha_Tippecanoe_elderly.html&quot;},&quot;secure&quot;:false}],&quot;name&quot;:&quot;64c0b31a37bd0f292430f91b--ephemeral-donut-fb40ee.netlify.app/Food_Insecurity_Franklin_Cook_Kanawha_Tippecanoe_elderly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37478D6-22A1-4196-8B7F-10E3354843AD}">
  <we:reference id="WA104295828" version="1.9.0.0" store="en-US" storeType="omex"/>
  <we:alternateReferences>
    <we:reference id="WA104295828" version="1.9.0.0" store="omex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64c0b31a37bd0f292430f91b--ephemeral-donut-fb40ee.netlify.app/&quot;,&quot;values&quot;:{},&quot;data&quot;:{&quot;uri&quot;:&quot;64c0b31a37bd0f292430f91b--ephemeral-donut-fb40ee.netlify.app/&quot;},&quot;secure&quot;:false}],&quot;name&quot;:&quot;64c0b31a37bd0f292430f91b--ephemeral-donut-fb40ee.netlify.app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963C2BFF31B46B7FC4A78D46B9113" ma:contentTypeVersion="3" ma:contentTypeDescription="Create a new document." ma:contentTypeScope="" ma:versionID="eac52916e053603d55b1c20987a7ac14">
  <xsd:schema xmlns:xsd="http://www.w3.org/2001/XMLSchema" xmlns:xs="http://www.w3.org/2001/XMLSchema" xmlns:p="http://schemas.microsoft.com/office/2006/metadata/properties" xmlns:ns2="76e1a247-1006-4b87-816d-4a90c895fcc3" targetNamespace="http://schemas.microsoft.com/office/2006/metadata/properties" ma:root="true" ma:fieldsID="586351f7f3d4acca641107eb9fc99e32" ns2:_="">
    <xsd:import namespace="76e1a247-1006-4b87-816d-4a90c895fc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1a247-1006-4b87-816d-4a90c895f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BD9BB1-69AF-4260-9A85-47074F3FA46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9A53E2-6F00-4387-AC10-1E1DC669B08E}">
  <ds:schemaRefs>
    <ds:schemaRef ds:uri="76e1a247-1006-4b87-816d-4a90c895f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E1C8AB-A375-4558-AD02-39D7634984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880</Words>
  <Application>Microsoft Office PowerPoint</Application>
  <PresentationFormat>Widescreen</PresentationFormat>
  <Paragraphs>117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Arial,Sans-Serif</vt:lpstr>
      <vt:lpstr>Franklin Gothic Medium</vt:lpstr>
      <vt:lpstr>Neue Haas Grotesk Text Pro</vt:lpstr>
      <vt:lpstr>Segoe UI</vt:lpstr>
      <vt:lpstr>PunchcardVTI</vt:lpstr>
      <vt:lpstr>Food Insecurity  In America</vt:lpstr>
      <vt:lpstr>Table of Contents </vt:lpstr>
      <vt:lpstr>Introduction Observe Food Insecurity Patterns using Geo Plots </vt:lpstr>
      <vt:lpstr>Project Overview</vt:lpstr>
      <vt:lpstr>Income </vt:lpstr>
      <vt:lpstr>Food Insecurity Tracts by Income level</vt:lpstr>
      <vt:lpstr>Elderly 65+</vt:lpstr>
      <vt:lpstr>Food Insecurity Tracts by Low-Access Elderly </vt:lpstr>
      <vt:lpstr>Interactive Visualization</vt:lpstr>
      <vt:lpstr>Kids </vt:lpstr>
      <vt:lpstr>Food Insecurity Tracts by Low-Access Kids</vt:lpstr>
      <vt:lpstr>Interactive Visualization</vt:lpstr>
      <vt:lpstr>Ethnicity/Race  </vt:lpstr>
      <vt:lpstr>Food Insecurity by Race:  Franklin County</vt:lpstr>
      <vt:lpstr>Food Insecurity by Race:  Franklin County</vt:lpstr>
      <vt:lpstr>Food Insecurity by Race:  Tippecanoe County</vt:lpstr>
      <vt:lpstr>Food Insecurity by Race:  Kanawha County</vt:lpstr>
      <vt:lpstr>Food Insecurity by Race:  Cook County</vt:lpstr>
      <vt:lpstr>Conclusion: Overall Observations</vt:lpstr>
      <vt:lpstr>Conclusion: Overall Observations</vt:lpstr>
      <vt:lpstr>Next steps </vt:lpstr>
      <vt:lpstr>Thank you </vt:lpstr>
      <vt:lpstr>Appendix </vt:lpstr>
      <vt:lpstr>Food Insecurity:  Franklin County</vt:lpstr>
      <vt:lpstr>Food Insecurity:  Tippecanoe County</vt:lpstr>
      <vt:lpstr>Food Insecurity:  Kanawha County</vt:lpstr>
      <vt:lpstr>Food Insecurity:  Cook County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Nancy Ann Carlson</cp:lastModifiedBy>
  <cp:revision>28</cp:revision>
  <dcterms:created xsi:type="dcterms:W3CDTF">2023-07-12T14:09:59Z</dcterms:created>
  <dcterms:modified xsi:type="dcterms:W3CDTF">2023-09-23T20:46:23Z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0x010100E0F963C2BFF31B46B7FC4A78D46B9113</vt:lpwstr>
  </property>
  <property fmtid="{D5CDD505-2E9C-101B-9397-08002B2CF9AE}" pid="3" name="MSIP_Label_4044bd30-2ed7-4c9d-9d12-46200872a97b_Enabled">
    <vt:lpwstr>true</vt:lpwstr>
  </property>
  <property fmtid="{D5CDD505-2E9C-101B-9397-08002B2CF9AE}" pid="4" name="MSIP_Label_4044bd30-2ed7-4c9d-9d12-46200872a97b_SetDate">
    <vt:lpwstr>2023-07-12T14:10:23Z</vt:lpwstr>
  </property>
  <property fmtid="{D5CDD505-2E9C-101B-9397-08002B2CF9AE}" pid="5" name="MSIP_Label_4044bd30-2ed7-4c9d-9d12-46200872a97b_Method">
    <vt:lpwstr>Standard</vt:lpwstr>
  </property>
  <property fmtid="{D5CDD505-2E9C-101B-9397-08002B2CF9AE}" pid="6" name="MSIP_Label_4044bd30-2ed7-4c9d-9d12-46200872a97b_Name">
    <vt:lpwstr>defa4170-0d19-0005-0004-bc88714345d2</vt:lpwstr>
  </property>
  <property fmtid="{D5CDD505-2E9C-101B-9397-08002B2CF9AE}" pid="7" name="MSIP_Label_4044bd30-2ed7-4c9d-9d12-46200872a97b_SiteId">
    <vt:lpwstr>4130bd39-7c53-419c-b1e5-8758d6d63f21</vt:lpwstr>
  </property>
  <property fmtid="{D5CDD505-2E9C-101B-9397-08002B2CF9AE}" pid="8" name="MSIP_Label_4044bd30-2ed7-4c9d-9d12-46200872a97b_ActionId">
    <vt:lpwstr>7659f4cb-afc1-406e-9ec3-7978797f3f6a</vt:lpwstr>
  </property>
  <property fmtid="{D5CDD505-2E9C-101B-9397-08002B2CF9AE}" pid="9" name="MSIP_Label_4044bd30-2ed7-4c9d-9d12-46200872a97b_ContentBits">
    <vt:lpwstr>0</vt:lpwstr>
  </property>
</Properties>
</file>